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74" r:id="rId2"/>
    <p:sldId id="374" r:id="rId3"/>
    <p:sldId id="307" r:id="rId4"/>
    <p:sldId id="270" r:id="rId5"/>
    <p:sldId id="445" r:id="rId6"/>
    <p:sldId id="468" r:id="rId7"/>
    <p:sldId id="467" r:id="rId8"/>
    <p:sldId id="454" r:id="rId9"/>
    <p:sldId id="266" r:id="rId10"/>
    <p:sldId id="277" r:id="rId11"/>
    <p:sldId id="319" r:id="rId12"/>
    <p:sldId id="469" r:id="rId13"/>
    <p:sldId id="426" r:id="rId14"/>
    <p:sldId id="384" r:id="rId15"/>
    <p:sldId id="312" r:id="rId16"/>
    <p:sldId id="383" r:id="rId17"/>
    <p:sldId id="313" r:id="rId18"/>
    <p:sldId id="422" r:id="rId19"/>
    <p:sldId id="423" r:id="rId20"/>
    <p:sldId id="292" r:id="rId21"/>
    <p:sldId id="448" r:id="rId22"/>
    <p:sldId id="325" r:id="rId23"/>
    <p:sldId id="326" r:id="rId24"/>
    <p:sldId id="449" r:id="rId25"/>
    <p:sldId id="386" r:id="rId26"/>
    <p:sldId id="387" r:id="rId27"/>
    <p:sldId id="399" r:id="rId28"/>
    <p:sldId id="392" r:id="rId29"/>
    <p:sldId id="393" r:id="rId30"/>
    <p:sldId id="337" r:id="rId31"/>
    <p:sldId id="338" r:id="rId32"/>
    <p:sldId id="340" r:id="rId33"/>
    <p:sldId id="342" r:id="rId34"/>
    <p:sldId id="343" r:id="rId35"/>
    <p:sldId id="339" r:id="rId36"/>
    <p:sldId id="470" r:id="rId37"/>
    <p:sldId id="471" r:id="rId38"/>
    <p:sldId id="472" r:id="rId39"/>
    <p:sldId id="465" r:id="rId40"/>
    <p:sldId id="373" r:id="rId41"/>
    <p:sldId id="473" r:id="rId42"/>
  </p:sldIdLst>
  <p:sldSz cx="9144000" cy="6858000" type="screen4x3"/>
  <p:notesSz cx="6772275" cy="9902825"/>
  <p:defaultTextStyle>
    <a:defPPr>
      <a:defRPr lang="de-AT"/>
    </a:defPPr>
    <a:lvl1pPr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009900"/>
    <a:srgbClr val="FF3300"/>
    <a:srgbClr val="0000FF"/>
    <a:srgbClr val="0066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19" autoAdjust="0"/>
    <p:restoredTop sz="94660"/>
  </p:normalViewPr>
  <p:slideViewPr>
    <p:cSldViewPr>
      <p:cViewPr>
        <p:scale>
          <a:sx n="80" d="100"/>
          <a:sy n="80" d="100"/>
        </p:scale>
        <p:origin x="-1692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8" d="100"/>
          <a:sy n="68" d="100"/>
        </p:scale>
        <p:origin x="-2316" y="-102"/>
      </p:cViewPr>
      <p:guideLst>
        <p:guide orient="horz" pos="3119"/>
        <p:guide pos="213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80826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1225" y="742950"/>
            <a:ext cx="4951413" cy="37131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6275" y="4703763"/>
            <a:ext cx="5419725" cy="44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57" tIns="45578" rIns="91157" bIns="455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6386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9638" y="741363"/>
            <a:ext cx="4954587" cy="3716337"/>
          </a:xfrm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ln/>
          <a:extLst/>
        </p:spPr>
        <p:txBody>
          <a:bodyPr/>
          <a:lstStyle/>
          <a:p>
            <a:pPr defTabSz="971550" eaLnBrk="1" hangingPunct="1"/>
            <a:r>
              <a:rPr lang="en-US" sz="1300" smtClean="0"/>
              <a:t>The Energy Program aims to identify viable policy mechanisms, leverages, and technology portfolios that would permit the transformation of the present energy system to a more sustainable one. The following list of key challenges in the transition toward a sustainable energy future are explicitly analyzed in the research of the Energy Program:</a:t>
            </a:r>
          </a:p>
          <a:p>
            <a:pPr defTabSz="971550">
              <a:buFontTx/>
              <a:buChar char="•"/>
            </a:pPr>
            <a:r>
              <a:rPr lang="en-US" smtClean="0"/>
              <a:t>Providing universal access to affordable clean cooking and electricity for the poor</a:t>
            </a:r>
          </a:p>
          <a:p>
            <a:pPr defTabSz="971550">
              <a:buFontTx/>
              <a:buChar char="•"/>
            </a:pPr>
            <a:r>
              <a:rPr lang="en-US" smtClean="0"/>
              <a:t>Improving energy security throughout the World</a:t>
            </a:r>
          </a:p>
          <a:p>
            <a:pPr defTabSz="971550">
              <a:buFontTx/>
              <a:buChar char="•"/>
            </a:pPr>
            <a:r>
              <a:rPr lang="en-US" smtClean="0"/>
              <a:t>Limiting air pollution and health damages from energy use</a:t>
            </a:r>
          </a:p>
          <a:p>
            <a:pPr defTabSz="971550">
              <a:buFontTx/>
              <a:buChar char="•"/>
            </a:pPr>
            <a:r>
              <a:rPr lang="en-US" smtClean="0"/>
              <a:t>Limiting climate change</a:t>
            </a:r>
          </a:p>
          <a:p>
            <a:pPr defTabSz="971550" eaLnBrk="1" hangingPunct="1">
              <a:buFontTx/>
              <a:buChar char="•"/>
            </a:pPr>
            <a:endParaRPr lang="de-DE" smtClean="0"/>
          </a:p>
          <a:p>
            <a:pPr defTabSz="971550"/>
            <a:endParaRPr lang="en-US" smtClean="0"/>
          </a:p>
        </p:txBody>
      </p:sp>
      <p:sp>
        <p:nvSpPr>
          <p:cNvPr id="337924" name="Slide Number Placeholder 3"/>
          <p:cNvSpPr txBox="1">
            <a:spLocks noGrp="1"/>
          </p:cNvSpPr>
          <p:nvPr/>
        </p:nvSpPr>
        <p:spPr bwMode="auto">
          <a:xfrm>
            <a:off x="3837330" y="9406703"/>
            <a:ext cx="2934947" cy="496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914400"/>
            <a:fld id="{D0E98F74-9E33-4FF0-906A-85680F10547D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algn="r" defTabSz="914400"/>
              <a:t>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35400" y="9405938"/>
            <a:ext cx="2935288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FA5DBF1-B177-4DBE-9F9E-CE43F95D91E7}" type="slidenum">
              <a:rPr lang="de-DE" altLang="en-US"/>
              <a:pPr eaLnBrk="1" hangingPunct="1"/>
              <a:t>31</a:t>
            </a:fld>
            <a:endParaRPr lang="de-DE" alt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1225" y="742950"/>
            <a:ext cx="4953000" cy="3714750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03763"/>
            <a:ext cx="4965700" cy="44561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35400" y="9405938"/>
            <a:ext cx="2935288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1674C30-7F9F-4C3B-8C80-AD82CC5F2B18}" type="slidenum">
              <a:rPr lang="de-DE" altLang="en-US"/>
              <a:pPr eaLnBrk="1" hangingPunct="1"/>
              <a:t>32</a:t>
            </a:fld>
            <a:endParaRPr lang="de-DE" alt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1225" y="742950"/>
            <a:ext cx="4953000" cy="3714750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03763"/>
            <a:ext cx="4965700" cy="44561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35400" y="9405938"/>
            <a:ext cx="2935288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68553E9-804D-4E4F-ACEC-9E3801854C5F}" type="slidenum">
              <a:rPr lang="de-DE" altLang="en-US"/>
              <a:pPr eaLnBrk="1" hangingPunct="1"/>
              <a:t>33</a:t>
            </a:fld>
            <a:endParaRPr lang="de-DE" alt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1225" y="742950"/>
            <a:ext cx="4953000" cy="371475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03763"/>
            <a:ext cx="4965700" cy="44561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35400" y="9405938"/>
            <a:ext cx="2935288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ADD21F1-1FE3-4E15-8D08-A61F43EC525A}" type="slidenum">
              <a:rPr lang="de-DE" altLang="en-US"/>
              <a:pPr eaLnBrk="1" hangingPunct="1"/>
              <a:t>34</a:t>
            </a:fld>
            <a:endParaRPr lang="de-DE" alt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1225" y="742950"/>
            <a:ext cx="4953000" cy="3714750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03763"/>
            <a:ext cx="4965700" cy="44561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35400" y="9405938"/>
            <a:ext cx="2935288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2577D0E-626C-4B00-9998-7DA1057B8E3A}" type="slidenum">
              <a:rPr lang="de-DE" altLang="en-US"/>
              <a:pPr eaLnBrk="1" hangingPunct="1"/>
              <a:t>35</a:t>
            </a:fld>
            <a:endParaRPr lang="de-DE" alt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1225" y="742950"/>
            <a:ext cx="4953000" cy="371475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03763"/>
            <a:ext cx="4965700" cy="44561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35400" y="9405938"/>
            <a:ext cx="2935288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FBB4135-FEE1-4522-8EE0-0708C7156E13}" type="slidenum">
              <a:rPr lang="de-DE" altLang="en-US"/>
              <a:pPr eaLnBrk="1" hangingPunct="1"/>
              <a:t>11</a:t>
            </a:fld>
            <a:endParaRPr lang="de-DE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1225" y="742950"/>
            <a:ext cx="4953000" cy="3714750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03763"/>
            <a:ext cx="4965700" cy="44561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35149" y="9404759"/>
            <a:ext cx="2935547" cy="496485"/>
          </a:xfrm>
          <a:prstGeom prst="rect">
            <a:avLst/>
          </a:prstGeom>
          <a:noFill/>
        </p:spPr>
        <p:txBody>
          <a:bodyPr lIns="91001" tIns="45501" rIns="91001" bIns="45501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58342" indent="-29069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67532" indent="-23224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35176" indent="-23224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101240" indent="-23224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56246" indent="-2322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11251" indent="-2322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66257" indent="-2322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21262" indent="-2322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B64D7AFD-ABD8-46F1-8594-E1225DB055B6}" type="slidenum">
              <a:rPr lang="de-DE" altLang="en-US" sz="1800">
                <a:latin typeface="Arial" pitchFamily="34" charset="0"/>
              </a:rPr>
              <a:pPr>
                <a:spcBef>
                  <a:spcPct val="0"/>
                </a:spcBef>
              </a:pPr>
              <a:t>12</a:t>
            </a:fld>
            <a:endParaRPr lang="de-DE" altLang="en-US" sz="1800">
              <a:latin typeface="Arial" pitchFamily="34" charset="0"/>
            </a:endParaRPr>
          </a:p>
        </p:txBody>
      </p:sp>
      <p:sp>
        <p:nvSpPr>
          <p:cNvPr id="28675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11225" y="741363"/>
            <a:ext cx="4953000" cy="3716337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2760" y="4705542"/>
            <a:ext cx="4966756" cy="4455718"/>
          </a:xfrm>
          <a:noFill/>
        </p:spPr>
        <p:txBody>
          <a:bodyPr/>
          <a:lstStyle/>
          <a:p>
            <a:pPr eaLnBrk="1" hangingPunct="1"/>
            <a:endParaRPr lang="de-DE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35859" y="9406703"/>
            <a:ext cx="2934947" cy="494486"/>
          </a:xfrm>
          <a:prstGeom prst="rect">
            <a:avLst/>
          </a:prstGeom>
          <a:noFill/>
        </p:spPr>
        <p:txBody>
          <a:bodyPr lIns="88139" tIns="44070" rIns="88139" bIns="44070"/>
          <a:lstStyle>
            <a:lvl1pPr defTabSz="876800" eaLnBrk="0" hangingPunct="0">
              <a:defRPr sz="2300">
                <a:solidFill>
                  <a:schemeClr val="tx1"/>
                </a:solidFill>
                <a:latin typeface="Arial Unicode MS" pitchFamily="34" charset="-128"/>
              </a:defRPr>
            </a:lvl1pPr>
            <a:lvl2pPr marL="716130" indent="-275434" defTabSz="876800" eaLnBrk="0" hangingPunct="0">
              <a:defRPr sz="2300">
                <a:solidFill>
                  <a:schemeClr val="tx1"/>
                </a:solidFill>
                <a:latin typeface="Arial Unicode MS" pitchFamily="34" charset="-128"/>
              </a:defRPr>
            </a:lvl2pPr>
            <a:lvl3pPr marL="1101738" indent="-220348" defTabSz="876800" eaLnBrk="0" hangingPunct="0">
              <a:defRPr sz="2300">
                <a:solidFill>
                  <a:schemeClr val="tx1"/>
                </a:solidFill>
                <a:latin typeface="Arial Unicode MS" pitchFamily="34" charset="-128"/>
              </a:defRPr>
            </a:lvl3pPr>
            <a:lvl4pPr marL="1542433" indent="-220348" defTabSz="876800" eaLnBrk="0" hangingPunct="0">
              <a:defRPr sz="2300">
                <a:solidFill>
                  <a:schemeClr val="tx1"/>
                </a:solidFill>
                <a:latin typeface="Arial Unicode MS" pitchFamily="34" charset="-128"/>
              </a:defRPr>
            </a:lvl4pPr>
            <a:lvl5pPr marL="1983128" indent="-220348" defTabSz="876800" eaLnBrk="0" hangingPunct="0">
              <a:defRPr sz="2300">
                <a:solidFill>
                  <a:schemeClr val="tx1"/>
                </a:solidFill>
                <a:latin typeface="Arial Unicode MS" pitchFamily="34" charset="-128"/>
              </a:defRPr>
            </a:lvl5pPr>
            <a:lvl6pPr marL="2423823" indent="-220348" algn="ctr" defTabSz="8768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 Unicode MS" pitchFamily="34" charset="-128"/>
              </a:defRPr>
            </a:lvl6pPr>
            <a:lvl7pPr marL="2864518" indent="-220348" algn="ctr" defTabSz="8768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 Unicode MS" pitchFamily="34" charset="-128"/>
              </a:defRPr>
            </a:lvl7pPr>
            <a:lvl8pPr marL="3305213" indent="-220348" algn="ctr" defTabSz="8768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 Unicode MS" pitchFamily="34" charset="-128"/>
              </a:defRPr>
            </a:lvl8pPr>
            <a:lvl9pPr marL="3745908" indent="-220348" algn="ctr" defTabSz="8768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/>
            <a:fld id="{08B3E922-D352-4186-8F28-D786BA4B2D0A}" type="slidenum">
              <a:rPr lang="en-US" sz="1100">
                <a:latin typeface="Times New Roman" pitchFamily="18" charset="0"/>
              </a:rPr>
              <a:pPr eaLnBrk="1" hangingPunct="1"/>
              <a:t>13</a:t>
            </a:fld>
            <a:endParaRPr lang="en-US" sz="1100">
              <a:latin typeface="Times New Roman" pitchFamily="18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35859" y="9406703"/>
            <a:ext cx="2934947" cy="49448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>
              <a:defRPr kumimoji="1" sz="1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defTabSz="952500">
              <a:defRPr kumimoji="1" sz="12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defTabSz="952500">
              <a:defRPr kumimoji="1" sz="12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defTabSz="952500">
              <a:defRPr kumimoji="1" sz="12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defTabSz="952500">
              <a:defRPr kumimoji="1" sz="12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fld id="{3C71B49E-84F7-40D5-A417-EE1D5759090E}" type="slidenum">
              <a:rPr kumimoji="0" lang="en-US" altLang="en-US" smtClean="0">
                <a:latin typeface="Times New Roman" pitchFamily="18" charset="0"/>
              </a:rPr>
              <a:pPr/>
              <a:t>21</a:t>
            </a:fld>
            <a:endParaRPr kumimoji="0" lang="en-US" altLang="en-US" smtClean="0">
              <a:latin typeface="Times New Roman" pitchFamily="18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35400" y="9405938"/>
            <a:ext cx="2935288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854B5F2-8B20-4FCE-8A53-AFC41AF40A1E}" type="slidenum">
              <a:rPr lang="de-DE" altLang="en-US"/>
              <a:pPr eaLnBrk="1" hangingPunct="1"/>
              <a:t>22</a:t>
            </a:fld>
            <a:endParaRPr lang="de-DE" alt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1225" y="742950"/>
            <a:ext cx="4953000" cy="3714750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03763"/>
            <a:ext cx="4965700" cy="44561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35400" y="9405938"/>
            <a:ext cx="2935288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7F40C08-40EC-48ED-83C4-BF600671F983}" type="slidenum">
              <a:rPr lang="de-DE" altLang="en-US"/>
              <a:pPr eaLnBrk="1" hangingPunct="1"/>
              <a:t>23</a:t>
            </a:fld>
            <a:endParaRPr lang="de-DE" alt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1225" y="742950"/>
            <a:ext cx="4953000" cy="371475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03763"/>
            <a:ext cx="4965700" cy="44561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35859" y="9406703"/>
            <a:ext cx="2934947" cy="494486"/>
          </a:xfrm>
          <a:prstGeom prst="rect">
            <a:avLst/>
          </a:prstGeom>
          <a:noFill/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algn="ctr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algn="ctr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algn="ctr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algn="ctr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/>
            <a:fld id="{67B2E6A9-A7D1-4B9C-9EE0-84512881E0CD}" type="slidenum">
              <a:rPr lang="en-US" sz="1100" smtClean="0">
                <a:latin typeface="Times New Roman" pitchFamily="18" charset="0"/>
              </a:rPr>
              <a:pPr eaLnBrk="1" hangingPunct="1"/>
              <a:t>24</a:t>
            </a:fld>
            <a:endParaRPr lang="en-US" sz="1100" smtClean="0">
              <a:latin typeface="Times New Roman" pitchFamily="18" charset="0"/>
            </a:endParaRPr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1225" y="742950"/>
            <a:ext cx="4953000" cy="3714750"/>
          </a:xfrm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082" y="4704880"/>
            <a:ext cx="4964114" cy="4454504"/>
          </a:xfrm>
          <a:noFill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35400" y="9405938"/>
            <a:ext cx="2935288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8606FEC-ED45-4F24-8ACA-4188DD5D320B}" type="slidenum">
              <a:rPr lang="de-DE" altLang="en-US"/>
              <a:pPr eaLnBrk="1" hangingPunct="1"/>
              <a:t>25</a:t>
            </a:fld>
            <a:endParaRPr lang="de-DE" alt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1225" y="742950"/>
            <a:ext cx="4953000" cy="371475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03763"/>
            <a:ext cx="4965700" cy="44561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A766A-DC26-4352-9CBF-571D9B7C6146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83818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3A8BC8-4B5F-44D7-BD51-37DA52DA9E4A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44336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E0D10-2152-417F-B698-2BC86F315E87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07585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F46DD3-9FC7-44BA-9E1B-BC4AC796B762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42605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ADCFBE-3990-448F-B93E-E0DE0CFC1E6F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27179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2CAF0C-1583-42FB-A2E5-DEC796922EB6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30344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0E292-315F-4CA9-AE41-990815363BB4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23191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3F5F8-77E3-4851-8A85-5649CBB88A47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34594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E2B07F-C5F7-435E-8A3E-D0AB7B3D3D61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87363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3B06B-4E5E-4B38-8EC3-1E626B59D402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44320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92D68-9C17-4904-8FF2-47786171E57B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99911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AT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F17AC-7903-4226-8212-4901844EA6FD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53940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altLang="en-US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altLang="en-US" smtClean="0"/>
              <a:t>Textmasterformate durch Klicken bearbeiten</a:t>
            </a:r>
          </a:p>
          <a:p>
            <a:pPr lvl="1"/>
            <a:r>
              <a:rPr lang="de-AT" altLang="en-US" smtClean="0"/>
              <a:t>Zweite Ebene</a:t>
            </a:r>
          </a:p>
          <a:p>
            <a:pPr lvl="2"/>
            <a:r>
              <a:rPr lang="de-AT" altLang="en-US" smtClean="0"/>
              <a:t>Dritte Ebene</a:t>
            </a:r>
          </a:p>
          <a:p>
            <a:pPr lvl="3"/>
            <a:r>
              <a:rPr lang="de-AT" altLang="en-US" smtClean="0"/>
              <a:t>Vierte Ebene</a:t>
            </a:r>
          </a:p>
          <a:p>
            <a:pPr lvl="4"/>
            <a:r>
              <a:rPr lang="de-AT" altLang="en-US" smtClean="0"/>
              <a:t>Fünfte Ebene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79B486DC-B9AC-43BC-8FFC-046033C5CE6E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de-DE" altLang="en-US" sz="2400">
              <a:latin typeface="Times New Roman" pitchFamily="18" charset="0"/>
            </a:endParaRPr>
          </a:p>
        </p:txBody>
      </p:sp>
      <p:pic>
        <p:nvPicPr>
          <p:cNvPr id="1032" name="Picture 9" descr="EEG neu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166813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0"/>
          <p:cNvSpPr txBox="1">
            <a:spLocks noChangeArrowheads="1"/>
          </p:cNvSpPr>
          <p:nvPr userDrawn="1"/>
        </p:nvSpPr>
        <p:spPr bwMode="auto">
          <a:xfrm>
            <a:off x="2193925" y="4222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endParaRPr lang="de-DE" sz="2400" smtClean="0">
              <a:latin typeface="Times New Roman" pitchFamily="18" charset="0"/>
            </a:endParaRPr>
          </a:p>
        </p:txBody>
      </p:sp>
      <p:pic>
        <p:nvPicPr>
          <p:cNvPr id="87042" name="Picture 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80962"/>
            <a:ext cx="7985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eeg.tuwien.ac.at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2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2.wmf"/><Relationship Id="rId4" Type="http://schemas.openxmlformats.org/officeDocument/2006/relationships/oleObject" Target="../embeddings/oleObject3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uropa.eu.int/comm/energy/index_en.html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6300"/>
            <a:ext cx="9144000" cy="519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2123728" y="876300"/>
            <a:ext cx="7704856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2800" b="1" i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CZ-AT WINTER-SUMMER SCHOOL </a:t>
            </a:r>
            <a:r>
              <a:rPr lang="en-US" sz="2800" b="1" i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2017 </a:t>
            </a:r>
            <a:endParaRPr lang="en-US" sz="2800" b="1" i="1" dirty="0" smtClean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l">
              <a:defRPr/>
            </a:pPr>
            <a:endParaRPr lang="en-US" sz="3200" b="1" i="1" dirty="0" smtClean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l">
              <a:defRPr/>
            </a:pPr>
            <a:r>
              <a:rPr lang="en-US" sz="4000" b="1" i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INTRODUCTION TO </a:t>
            </a:r>
            <a:r>
              <a:rPr lang="en-US" sz="4000" b="1" i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4000" b="1" i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000" b="1" i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“ENERGY SYSTEMS“</a:t>
            </a:r>
          </a:p>
          <a:p>
            <a:pPr algn="l">
              <a:defRPr/>
            </a:pPr>
            <a:endParaRPr lang="en-US" sz="2400" b="1" i="1" dirty="0" smtClean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algn="l">
              <a:defRPr/>
            </a:pPr>
            <a:endParaRPr lang="de-DE" sz="2400" b="1" i="1" dirty="0" smtClean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l">
              <a:defRPr/>
            </a:pPr>
            <a:r>
              <a:rPr lang="de-DE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Reinhard Haas</a:t>
            </a:r>
          </a:p>
          <a:p>
            <a:pPr algn="l">
              <a:defRPr/>
            </a:pPr>
            <a:r>
              <a:rPr lang="de-DE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Amela </a:t>
            </a:r>
            <a:r>
              <a:rPr lang="de-DE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Ajanovic</a:t>
            </a:r>
            <a:r>
              <a:rPr lang="de-DE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algn="l">
              <a:defRPr/>
            </a:pPr>
            <a:r>
              <a:rPr lang="de-DE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Energy Economics Group (EEG) </a:t>
            </a:r>
          </a:p>
          <a:p>
            <a:pPr algn="l">
              <a:defRPr/>
            </a:pPr>
            <a:r>
              <a:rPr lang="de-DE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at the Institute of Power Systems and Energy Economics</a:t>
            </a:r>
          </a:p>
          <a:p>
            <a:pPr algn="l">
              <a:defRPr/>
            </a:pPr>
            <a:r>
              <a:rPr lang="de-DE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Vienna University of Technology</a:t>
            </a:r>
          </a:p>
          <a:p>
            <a:pPr algn="l">
              <a:defRPr/>
            </a:pPr>
            <a:r>
              <a:rPr lang="de-DE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Tel. 	+43-1-58801-370303</a:t>
            </a:r>
          </a:p>
          <a:p>
            <a:pPr algn="l">
              <a:defRPr/>
            </a:pPr>
            <a:r>
              <a:rPr lang="de-DE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Web:	</a:t>
            </a:r>
            <a:r>
              <a:rPr lang="de-DE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linkClick r:id="rId3"/>
              </a:rPr>
              <a:t>http://eeg.tuwien.ac.at</a:t>
            </a:r>
            <a:r>
              <a:rPr lang="de-DE" sz="20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613" y="333375"/>
            <a:ext cx="6457950" cy="5853113"/>
          </a:xfrm>
          <a:noFill/>
        </p:spPr>
      </p:pic>
      <p:sp>
        <p:nvSpPr>
          <p:cNvPr id="10243" name="Rectangle 5"/>
          <p:cNvSpPr>
            <a:spLocks noGrp="1" noChangeArrowheads="1"/>
          </p:cNvSpPr>
          <p:nvPr>
            <p:ph type="title"/>
          </p:nvPr>
        </p:nvSpPr>
        <p:spPr>
          <a:xfrm>
            <a:off x="1116013" y="333375"/>
            <a:ext cx="7343775" cy="8636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de-AT" altLang="en-US" sz="3600" b="1" smtClean="0">
                <a:solidFill>
                  <a:srgbClr val="FF0000"/>
                </a:solidFill>
              </a:rPr>
              <a:t>Oil reserves in the Middle East</a:t>
            </a:r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0" y="1700213"/>
            <a:ext cx="2051050" cy="1143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AT" altLang="en-US" sz="2800" b="1">
                <a:solidFill>
                  <a:srgbClr val="FF0000"/>
                </a:solidFill>
              </a:rPr>
              <a:t>Middle East: 2/3</a:t>
            </a: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0" y="3357563"/>
            <a:ext cx="2051050" cy="1143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AT" altLang="en-US" sz="2800" b="1">
                <a:solidFill>
                  <a:srgbClr val="009900"/>
                </a:solidFill>
              </a:rPr>
              <a:t>Rest of world: 1/3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222375" y="6381750"/>
            <a:ext cx="6781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en-US"/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1981200" y="6435725"/>
            <a:ext cx="51974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400" b="1">
                <a:solidFill>
                  <a:srgbClr val="000000"/>
                </a:solidFill>
                <a:latin typeface="Arial Unicode MS" pitchFamily="34" charset="-128"/>
              </a:rPr>
              <a:t>INTERGOVERNMENTAL PANEL ON CLIMATE CHANGE (IPCC)</a:t>
            </a:r>
            <a:endParaRPr lang="en-US" altLang="en-US" sz="2400">
              <a:latin typeface="Times New Roman" pitchFamily="18" charset="0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6762750"/>
            <a:ext cx="91408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6076950"/>
            <a:ext cx="660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076950"/>
            <a:ext cx="736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95" y="1423823"/>
            <a:ext cx="7561783" cy="5235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Rectangle 7"/>
          <p:cNvSpPr>
            <a:spLocks noChangeArrowheads="1"/>
          </p:cNvSpPr>
          <p:nvPr/>
        </p:nvSpPr>
        <p:spPr bwMode="auto">
          <a:xfrm>
            <a:off x="307975" y="188913"/>
            <a:ext cx="806521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GB" altLang="en-GB" sz="3200" b="1" dirty="0">
                <a:solidFill>
                  <a:srgbClr val="FF0000"/>
                </a:solidFill>
              </a:rPr>
              <a:t>Variations of Earth’s Surface temperature in the past 1000 years</a:t>
            </a:r>
            <a:endParaRPr lang="en-US" altLang="en-GB" sz="3200" b="1" dirty="0">
              <a:solidFill>
                <a:srgbClr val="FF0000"/>
              </a:solidFill>
            </a:endParaRP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5651500" y="6491288"/>
            <a:ext cx="2470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b="1" i="1"/>
              <a:t>Source: IPCC, 2001a</a:t>
            </a:r>
            <a:r>
              <a:rPr lang="de-AT" altLang="en-US"/>
              <a:t> </a:t>
            </a:r>
          </a:p>
        </p:txBody>
      </p:sp>
      <p:sp>
        <p:nvSpPr>
          <p:cNvPr id="10" name="Ellipse 9"/>
          <p:cNvSpPr/>
          <p:nvPr/>
        </p:nvSpPr>
        <p:spPr bwMode="auto">
          <a:xfrm rot="5400000">
            <a:off x="5971965" y="2921222"/>
            <a:ext cx="576064" cy="2240629"/>
          </a:xfrm>
          <a:prstGeom prst="ellipse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8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Ellipse 10"/>
          <p:cNvSpPr/>
          <p:nvPr/>
        </p:nvSpPr>
        <p:spPr bwMode="auto">
          <a:xfrm rot="5400000">
            <a:off x="6496676" y="2872476"/>
            <a:ext cx="2592288" cy="825015"/>
          </a:xfrm>
          <a:prstGeom prst="ellipse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8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3" name="Gerade Verbindung mit Pfeil 2"/>
          <p:cNvCxnSpPr/>
          <p:nvPr/>
        </p:nvCxnSpPr>
        <p:spPr bwMode="auto">
          <a:xfrm>
            <a:off x="3541428" y="2132856"/>
            <a:ext cx="0" cy="3240360"/>
          </a:xfrm>
          <a:prstGeom prst="straightConnector1">
            <a:avLst/>
          </a:prstGeom>
          <a:solidFill>
            <a:schemeClr val="accent1"/>
          </a:solidFill>
          <a:ln w="6032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4" name="Textfeld 3"/>
          <p:cNvSpPr txBox="1"/>
          <p:nvPr/>
        </p:nvSpPr>
        <p:spPr>
          <a:xfrm>
            <a:off x="3707904" y="3430338"/>
            <a:ext cx="1010213" cy="646331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de-AT" sz="3600" b="1" dirty="0" smtClean="0">
                <a:solidFill>
                  <a:srgbClr val="FF0000"/>
                </a:solidFill>
              </a:rPr>
              <a:t>1.5°</a:t>
            </a:r>
            <a:endParaRPr lang="de-AT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1222375" y="6381750"/>
            <a:ext cx="6781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endParaRPr lang="de-DE" altLang="en-US" sz="1800">
              <a:latin typeface="Arial" pitchFamily="34" charset="0"/>
            </a:endParaRPr>
          </a:p>
        </p:txBody>
      </p:sp>
      <p:grpSp>
        <p:nvGrpSpPr>
          <p:cNvPr id="7172" name="Gruppieren 1"/>
          <p:cNvGrpSpPr>
            <a:grpSpLocks/>
          </p:cNvGrpSpPr>
          <p:nvPr/>
        </p:nvGrpSpPr>
        <p:grpSpPr bwMode="auto">
          <a:xfrm>
            <a:off x="288479" y="1466291"/>
            <a:ext cx="8855521" cy="4916017"/>
            <a:chOff x="1466850" y="2390775"/>
            <a:chExt cx="7677150" cy="4410075"/>
          </a:xfrm>
        </p:grpSpPr>
        <p:pic>
          <p:nvPicPr>
            <p:cNvPr id="717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4688" y="6632575"/>
              <a:ext cx="7199312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713" y="2390775"/>
              <a:ext cx="6024562" cy="4105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6850" y="5962650"/>
              <a:ext cx="660400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Line 9"/>
          <p:cNvSpPr>
            <a:spLocks noChangeShapeType="1"/>
          </p:cNvSpPr>
          <p:nvPr/>
        </p:nvSpPr>
        <p:spPr bwMode="auto">
          <a:xfrm flipV="1">
            <a:off x="1242124" y="3140967"/>
            <a:ext cx="5994172" cy="1210369"/>
          </a:xfrm>
          <a:prstGeom prst="line">
            <a:avLst/>
          </a:prstGeom>
          <a:noFill/>
          <a:ln w="60325">
            <a:solidFill>
              <a:srgbClr val="FF0000"/>
            </a:solidFill>
            <a:prstDash val="lg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cxnSp>
        <p:nvCxnSpPr>
          <p:cNvPr id="3" name="Gerade Verbindung mit Pfeil 2"/>
          <p:cNvCxnSpPr/>
          <p:nvPr/>
        </p:nvCxnSpPr>
        <p:spPr>
          <a:xfrm>
            <a:off x="7668344" y="3068960"/>
            <a:ext cx="0" cy="1282376"/>
          </a:xfrm>
          <a:prstGeom prst="straightConnector1">
            <a:avLst/>
          </a:prstGeom>
          <a:ln w="349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7668344" y="3484541"/>
            <a:ext cx="10583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AT" altLang="de-DE" sz="2800" b="1" dirty="0" smtClean="0">
                <a:latin typeface="Arial" pitchFamily="34" charset="0"/>
                <a:cs typeface="Arial" pitchFamily="34" charset="0"/>
              </a:rPr>
              <a:t>+ 2</a:t>
            </a:r>
            <a:r>
              <a:rPr lang="de-AT" altLang="de-DE" sz="2800" b="1" dirty="0">
                <a:latin typeface="Arial" pitchFamily="34" charset="0"/>
                <a:cs typeface="Arial" pitchFamily="34" charset="0"/>
              </a:rPr>
              <a:t>° !</a:t>
            </a: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307975" y="188913"/>
            <a:ext cx="806521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GB" altLang="en-GB" sz="3200" b="1" dirty="0">
                <a:solidFill>
                  <a:srgbClr val="FF0000"/>
                </a:solidFill>
              </a:rPr>
              <a:t>Variations of Earth’s Surface temperature in the past </a:t>
            </a:r>
            <a:r>
              <a:rPr lang="en-GB" altLang="en-GB" sz="3200" b="1" dirty="0" smtClean="0">
                <a:solidFill>
                  <a:srgbClr val="FF0000"/>
                </a:solidFill>
              </a:rPr>
              <a:t>110 </a:t>
            </a:r>
            <a:r>
              <a:rPr lang="en-GB" altLang="en-GB" sz="3200" b="1" dirty="0">
                <a:solidFill>
                  <a:srgbClr val="FF0000"/>
                </a:solidFill>
              </a:rPr>
              <a:t>years</a:t>
            </a:r>
            <a:endParaRPr lang="en-US" altLang="en-GB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9511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275" name="Object 4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1575484787"/>
              </p:ext>
            </p:extLst>
          </p:nvPr>
        </p:nvGraphicFramePr>
        <p:xfrm>
          <a:off x="457200" y="831850"/>
          <a:ext cx="8502300" cy="602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09" name="Document" r:id="rId4" imgW="9248775" imgH="6543675" progId="Word.Document.8">
                  <p:embed/>
                </p:oleObj>
              </mc:Choice>
              <mc:Fallback>
                <p:oleObj name="Document" r:id="rId4" imgW="9248775" imgH="6543675" progId="Word.Documen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-163"/>
                      <a:stretch>
                        <a:fillRect/>
                      </a:stretch>
                    </p:blipFill>
                    <p:spPr bwMode="auto">
                      <a:xfrm>
                        <a:off x="457200" y="831850"/>
                        <a:ext cx="8502300" cy="6026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34406" name="Rectangle 6"/>
          <p:cNvSpPr>
            <a:spLocks noChangeArrowheads="1"/>
          </p:cNvSpPr>
          <p:nvPr/>
        </p:nvSpPr>
        <p:spPr bwMode="auto">
          <a:xfrm>
            <a:off x="611560" y="124123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</a:rPr>
              <a:t>Per Capita Final Energy &amp; Population</a:t>
            </a:r>
          </a:p>
        </p:txBody>
      </p:sp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827584" y="1271924"/>
            <a:ext cx="77768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en-US" sz="3600" b="1" dirty="0" err="1">
                <a:solidFill>
                  <a:srgbClr val="FF0000"/>
                </a:solidFill>
              </a:rPr>
              <a:t>Uneven</a:t>
            </a:r>
            <a:r>
              <a:rPr lang="de-DE" altLang="en-US" sz="3600" b="1" dirty="0">
                <a:solidFill>
                  <a:srgbClr val="FF0000"/>
                </a:solidFill>
              </a:rPr>
              <a:t> </a:t>
            </a:r>
            <a:r>
              <a:rPr lang="de-DE" altLang="en-US" sz="3600" b="1" dirty="0" err="1" smtClean="0">
                <a:solidFill>
                  <a:srgbClr val="FF0000"/>
                </a:solidFill>
              </a:rPr>
              <a:t>consumption</a:t>
            </a:r>
            <a:endParaRPr lang="de-DE" alt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55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838200" y="6019800"/>
            <a:ext cx="7620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39" name="Line 3"/>
          <p:cNvSpPr>
            <a:spLocks noChangeShapeType="1"/>
          </p:cNvSpPr>
          <p:nvPr/>
        </p:nvSpPr>
        <p:spPr bwMode="auto">
          <a:xfrm flipV="1">
            <a:off x="914400" y="3276600"/>
            <a:ext cx="2057400" cy="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3124200" y="4876800"/>
            <a:ext cx="5334000" cy="1143000"/>
          </a:xfrm>
          <a:prstGeom prst="rect">
            <a:avLst/>
          </a:prstGeom>
          <a:noFill/>
          <a:ln w="136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en-US"/>
          </a:p>
        </p:txBody>
      </p:sp>
      <p:sp>
        <p:nvSpPr>
          <p:cNvPr id="193541" name="Text Box 5"/>
          <p:cNvSpPr txBox="1">
            <a:spLocks noChangeArrowheads="1"/>
          </p:cNvSpPr>
          <p:nvPr/>
        </p:nvSpPr>
        <p:spPr bwMode="auto">
          <a:xfrm>
            <a:off x="374650" y="2401888"/>
            <a:ext cx="32067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en-US" sz="2400" b="1"/>
              <a:t>30% of World</a:t>
            </a:r>
            <a:br>
              <a:rPr lang="de-DE" altLang="en-US" sz="2400" b="1"/>
            </a:br>
            <a:r>
              <a:rPr lang="de-DE" altLang="en-US" sz="2400" b="1"/>
              <a:t>population:</a:t>
            </a:r>
          </a:p>
        </p:txBody>
      </p:sp>
      <p:sp>
        <p:nvSpPr>
          <p:cNvPr id="193542" name="Line 6"/>
          <p:cNvSpPr>
            <a:spLocks noChangeShapeType="1"/>
          </p:cNvSpPr>
          <p:nvPr/>
        </p:nvSpPr>
        <p:spPr bwMode="auto">
          <a:xfrm flipV="1">
            <a:off x="3124200" y="4005263"/>
            <a:ext cx="5410200" cy="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43" name="Text Box 7"/>
          <p:cNvSpPr txBox="1">
            <a:spLocks noChangeArrowheads="1"/>
          </p:cNvSpPr>
          <p:nvPr/>
        </p:nvSpPr>
        <p:spPr bwMode="auto">
          <a:xfrm>
            <a:off x="3492500" y="3141663"/>
            <a:ext cx="5105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en-US" sz="2400" b="1"/>
              <a:t>70% of World</a:t>
            </a:r>
            <a:br>
              <a:rPr lang="de-DE" altLang="en-US" sz="2400" b="1"/>
            </a:br>
            <a:r>
              <a:rPr lang="de-DE" altLang="en-US" sz="2400" b="1"/>
              <a:t>population</a:t>
            </a:r>
            <a:r>
              <a:rPr lang="de-DE" altLang="en-US" sz="2400"/>
              <a:t> </a:t>
            </a:r>
            <a:r>
              <a:rPr lang="de-DE" altLang="en-US" sz="2400" b="1"/>
              <a:t>:</a:t>
            </a:r>
          </a:p>
        </p:txBody>
      </p:sp>
      <p:sp>
        <p:nvSpPr>
          <p:cNvPr id="193544" name="Text Box 8"/>
          <p:cNvSpPr txBox="1">
            <a:spLocks noChangeArrowheads="1"/>
          </p:cNvSpPr>
          <p:nvPr/>
        </p:nvSpPr>
        <p:spPr bwMode="auto">
          <a:xfrm>
            <a:off x="1600200" y="3810000"/>
            <a:ext cx="12858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en-US" sz="2400" b="1">
                <a:solidFill>
                  <a:srgbClr val="FF0000"/>
                </a:solidFill>
              </a:rPr>
              <a:t>70% of </a:t>
            </a:r>
            <a:br>
              <a:rPr lang="de-DE" altLang="en-US" sz="2400" b="1">
                <a:solidFill>
                  <a:srgbClr val="FF0000"/>
                </a:solidFill>
              </a:rPr>
            </a:br>
            <a:r>
              <a:rPr lang="de-DE" altLang="en-US" sz="2400" b="1">
                <a:solidFill>
                  <a:srgbClr val="FF0000"/>
                </a:solidFill>
              </a:rPr>
              <a:t>energy!</a:t>
            </a:r>
          </a:p>
        </p:txBody>
      </p:sp>
      <p:sp>
        <p:nvSpPr>
          <p:cNvPr id="193545" name="Text Box 9"/>
          <p:cNvSpPr txBox="1">
            <a:spLocks noChangeArrowheads="1"/>
          </p:cNvSpPr>
          <p:nvPr/>
        </p:nvSpPr>
        <p:spPr bwMode="auto">
          <a:xfrm>
            <a:off x="4067175" y="4005263"/>
            <a:ext cx="38766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en-US" sz="2400" b="1">
                <a:solidFill>
                  <a:srgbClr val="0000FF"/>
                </a:solidFill>
              </a:rPr>
              <a:t>30% of </a:t>
            </a:r>
            <a:br>
              <a:rPr lang="de-DE" altLang="en-US" sz="2400" b="1">
                <a:solidFill>
                  <a:srgbClr val="0000FF"/>
                </a:solidFill>
              </a:rPr>
            </a:br>
            <a:r>
              <a:rPr lang="de-DE" altLang="en-US" sz="2400" b="1">
                <a:solidFill>
                  <a:srgbClr val="0000FF"/>
                </a:solidFill>
              </a:rPr>
              <a:t>energy!</a:t>
            </a:r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3924300" y="1957388"/>
            <a:ext cx="41148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en-US" sz="4800" b="1">
                <a:solidFill>
                  <a:srgbClr val="FF0000"/>
                </a:solidFill>
              </a:rPr>
              <a:t>30/70 - </a:t>
            </a:r>
            <a:r>
              <a:rPr lang="de-DE" altLang="en-US" sz="4800" b="1">
                <a:solidFill>
                  <a:srgbClr val="0000FF"/>
                </a:solidFill>
              </a:rPr>
              <a:t>70/30</a:t>
            </a:r>
            <a:endParaRPr lang="de-DE" altLang="en-US" sz="4800" b="1">
              <a:solidFill>
                <a:srgbClr val="FF0000"/>
              </a:solidFill>
            </a:endParaRPr>
          </a:p>
        </p:txBody>
      </p:sp>
      <p:sp>
        <p:nvSpPr>
          <p:cNvPr id="12299" name="Rectangle 11"/>
          <p:cNvSpPr>
            <a:spLocks noChangeArrowheads="1"/>
          </p:cNvSpPr>
          <p:nvPr/>
        </p:nvSpPr>
        <p:spPr bwMode="auto">
          <a:xfrm>
            <a:off x="838200" y="1052513"/>
            <a:ext cx="2209800" cy="4967287"/>
          </a:xfrm>
          <a:prstGeom prst="rect">
            <a:avLst/>
          </a:prstGeom>
          <a:noFill/>
          <a:ln w="136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193548" name="Line 12"/>
          <p:cNvSpPr>
            <a:spLocks noChangeShapeType="1"/>
          </p:cNvSpPr>
          <p:nvPr/>
        </p:nvSpPr>
        <p:spPr bwMode="auto">
          <a:xfrm>
            <a:off x="3886200" y="4365625"/>
            <a:ext cx="1295400" cy="0"/>
          </a:xfrm>
          <a:prstGeom prst="line">
            <a:avLst/>
          </a:prstGeom>
          <a:noFill/>
          <a:ln w="476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49" name="Line 13"/>
          <p:cNvSpPr>
            <a:spLocks noChangeShapeType="1"/>
          </p:cNvSpPr>
          <p:nvPr/>
        </p:nvSpPr>
        <p:spPr bwMode="auto">
          <a:xfrm>
            <a:off x="1066800" y="3657600"/>
            <a:ext cx="1066800" cy="0"/>
          </a:xfrm>
          <a:prstGeom prst="line">
            <a:avLst/>
          </a:prstGeom>
          <a:noFill/>
          <a:ln w="476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2" name="Rectangle 14"/>
          <p:cNvSpPr>
            <a:spLocks noChangeArrowheads="1"/>
          </p:cNvSpPr>
          <p:nvPr/>
        </p:nvSpPr>
        <p:spPr bwMode="auto">
          <a:xfrm>
            <a:off x="3348038" y="44450"/>
            <a:ext cx="5472112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en-US" sz="4400" b="1" dirty="0" err="1">
                <a:solidFill>
                  <a:srgbClr val="FF0000"/>
                </a:solidFill>
              </a:rPr>
              <a:t>Uneven</a:t>
            </a:r>
            <a:r>
              <a:rPr lang="de-DE" altLang="en-US" sz="4400" b="1" dirty="0">
                <a:solidFill>
                  <a:srgbClr val="FF0000"/>
                </a:solidFill>
              </a:rPr>
              <a:t> </a:t>
            </a:r>
            <a:r>
              <a:rPr lang="de-DE" altLang="en-US" sz="4400" b="1" dirty="0" err="1">
                <a:solidFill>
                  <a:srgbClr val="FF0000"/>
                </a:solidFill>
              </a:rPr>
              <a:t>consumption</a:t>
            </a:r>
            <a:r>
              <a:rPr lang="de-DE" altLang="en-US" sz="4400" b="1" dirty="0">
                <a:solidFill>
                  <a:srgbClr val="FF0000"/>
                </a:solidFill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3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3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39" grpId="0" animBg="1"/>
      <p:bldP spid="193541" grpId="0"/>
      <p:bldP spid="193542" grpId="0" animBg="1"/>
      <p:bldP spid="193543" grpId="0"/>
      <p:bldP spid="193544" grpId="0"/>
      <p:bldP spid="193545" grpId="0"/>
      <p:bldP spid="193548" grpId="0" animBg="1"/>
      <p:bldP spid="19354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477963" y="139700"/>
            <a:ext cx="64785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en-US" sz="4000" b="1">
                <a:solidFill>
                  <a:srgbClr val="FF0033"/>
                </a:solidFill>
              </a:rPr>
              <a:t>2. The basic concept of </a:t>
            </a:r>
            <a:br>
              <a:rPr lang="de-DE" altLang="en-US" sz="4000" b="1">
                <a:solidFill>
                  <a:srgbClr val="FF0033"/>
                </a:solidFill>
              </a:rPr>
            </a:br>
            <a:r>
              <a:rPr lang="de-DE" altLang="en-US" sz="4000" b="1">
                <a:solidFill>
                  <a:srgbClr val="FF0033"/>
                </a:solidFill>
              </a:rPr>
              <a:t>providing energy services</a:t>
            </a:r>
            <a:endParaRPr lang="de-AT" altLang="en-US" sz="4000" b="1">
              <a:solidFill>
                <a:srgbClr val="FF0033"/>
              </a:solidFill>
            </a:endParaRPr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468313" y="3429000"/>
            <a:ext cx="84677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FontTx/>
              <a:buChar char="•"/>
            </a:pPr>
            <a:r>
              <a:rPr lang="de-DE" altLang="en-US" sz="3200">
                <a:solidFill>
                  <a:srgbClr val="0000FF"/>
                </a:solidFill>
              </a:rPr>
              <a:t>  Inputs: Energy, Technology, human capital, </a:t>
            </a:r>
            <a:br>
              <a:rPr lang="de-DE" altLang="en-US" sz="3200">
                <a:solidFill>
                  <a:srgbClr val="0000FF"/>
                </a:solidFill>
              </a:rPr>
            </a:br>
            <a:r>
              <a:rPr lang="de-DE" altLang="en-US" sz="3200">
                <a:solidFill>
                  <a:srgbClr val="0000FF"/>
                </a:solidFill>
              </a:rPr>
              <a:t>   environment</a:t>
            </a:r>
            <a:endParaRPr lang="de-AT" altLang="en-US" sz="3200">
              <a:solidFill>
                <a:srgbClr val="0000FF"/>
              </a:solidFill>
            </a:endParaRPr>
          </a:p>
        </p:txBody>
      </p:sp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468313" y="4508500"/>
            <a:ext cx="628015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lnSpc>
                <a:spcPct val="150000"/>
              </a:lnSpc>
              <a:buFontTx/>
              <a:buChar char="•"/>
            </a:pPr>
            <a:r>
              <a:rPr lang="de-DE" altLang="en-US" sz="3200">
                <a:solidFill>
                  <a:srgbClr val="0000FF"/>
                </a:solidFill>
              </a:rPr>
              <a:t>  Energy services are produced : </a:t>
            </a:r>
            <a:br>
              <a:rPr lang="de-DE" altLang="en-US" sz="3200">
                <a:solidFill>
                  <a:srgbClr val="0000FF"/>
                </a:solidFill>
              </a:rPr>
            </a:br>
            <a:r>
              <a:rPr lang="de-DE" altLang="en-US" sz="3200">
                <a:solidFill>
                  <a:srgbClr val="0000FF"/>
                </a:solidFill>
              </a:rPr>
              <a:t>                         S = E  </a:t>
            </a:r>
            <a:r>
              <a:rPr lang="el-GR" altLang="en-US" sz="3200">
                <a:solidFill>
                  <a:srgbClr val="0000FF"/>
                </a:solidFill>
                <a:cs typeface="Arial" charset="0"/>
              </a:rPr>
              <a:t>η</a:t>
            </a:r>
            <a:r>
              <a:rPr lang="de-DE" altLang="en-US" sz="3200">
                <a:solidFill>
                  <a:srgbClr val="0000FF"/>
                </a:solidFill>
                <a:cs typeface="Arial" charset="0"/>
              </a:rPr>
              <a:t> </a:t>
            </a:r>
            <a:r>
              <a:rPr lang="de-DE" altLang="en-US" sz="3200">
                <a:solidFill>
                  <a:srgbClr val="0000FF"/>
                </a:solidFill>
              </a:rPr>
              <a:t>(T)</a:t>
            </a:r>
            <a:endParaRPr lang="de-AT" altLang="en-US" sz="3200">
              <a:solidFill>
                <a:srgbClr val="0000FF"/>
              </a:solidFill>
            </a:endParaRPr>
          </a:p>
        </p:txBody>
      </p:sp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468313" y="1412875"/>
            <a:ext cx="8031162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FontTx/>
              <a:buChar char="•"/>
            </a:pPr>
            <a:r>
              <a:rPr lang="de-DE" altLang="en-US" sz="3200">
                <a:solidFill>
                  <a:srgbClr val="0000FF"/>
                </a:solidFill>
              </a:rPr>
              <a:t>  There is no interest to consume energy. </a:t>
            </a:r>
            <a:br>
              <a:rPr lang="de-DE" altLang="en-US" sz="3200">
                <a:solidFill>
                  <a:srgbClr val="0000FF"/>
                </a:solidFill>
              </a:rPr>
            </a:br>
            <a:r>
              <a:rPr lang="de-DE" altLang="en-US" sz="3200">
                <a:solidFill>
                  <a:srgbClr val="0000FF"/>
                </a:solidFill>
              </a:rPr>
              <a:t>   There is a demand for energy services:</a:t>
            </a:r>
            <a:br>
              <a:rPr lang="de-DE" altLang="en-US" sz="3200">
                <a:solidFill>
                  <a:srgbClr val="0000FF"/>
                </a:solidFill>
              </a:rPr>
            </a:br>
            <a:r>
              <a:rPr lang="de-DE" altLang="en-US" sz="3200">
                <a:solidFill>
                  <a:srgbClr val="0000FF"/>
                </a:solidFill>
              </a:rPr>
              <a:t>   clean shirts, warm and bright rooms, cold </a:t>
            </a:r>
            <a:br>
              <a:rPr lang="de-DE" altLang="en-US" sz="3200">
                <a:solidFill>
                  <a:srgbClr val="0000FF"/>
                </a:solidFill>
              </a:rPr>
            </a:br>
            <a:r>
              <a:rPr lang="de-DE" altLang="en-US" sz="3200">
                <a:solidFill>
                  <a:srgbClr val="0000FF"/>
                </a:solidFill>
              </a:rPr>
              <a:t>   beer, hot coffee.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3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3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/>
      <p:bldP spid="83972" grpId="0"/>
      <p:bldP spid="8397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7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765175"/>
            <a:ext cx="8435975" cy="5538788"/>
          </a:xfrm>
          <a:noFill/>
        </p:spPr>
      </p:pic>
      <p:sp>
        <p:nvSpPr>
          <p:cNvPr id="16387" name="Text Box 9"/>
          <p:cNvSpPr txBox="1">
            <a:spLocks noChangeArrowheads="1"/>
          </p:cNvSpPr>
          <p:nvPr/>
        </p:nvSpPr>
        <p:spPr bwMode="auto">
          <a:xfrm>
            <a:off x="395288" y="1125538"/>
            <a:ext cx="8208962" cy="762000"/>
          </a:xfrm>
          <a:prstGeom prst="rect">
            <a:avLst/>
          </a:prstGeom>
          <a:solidFill>
            <a:srgbClr val="FFFFFF"/>
          </a:solidFill>
          <a:ln w="603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en-US" sz="4000" b="1">
                <a:solidFill>
                  <a:srgbClr val="FF0000"/>
                </a:solidFill>
              </a:rPr>
              <a:t>Service = Energy x Technology !</a:t>
            </a:r>
            <a:r>
              <a:rPr lang="de-DE" altLang="en-US" sz="4000"/>
              <a:t> </a:t>
            </a:r>
          </a:p>
        </p:txBody>
      </p:sp>
      <p:sp>
        <p:nvSpPr>
          <p:cNvPr id="189450" name="Text Box 10"/>
          <p:cNvSpPr txBox="1">
            <a:spLocks noChangeArrowheads="1"/>
          </p:cNvSpPr>
          <p:nvPr/>
        </p:nvSpPr>
        <p:spPr bwMode="auto">
          <a:xfrm>
            <a:off x="98425" y="5497513"/>
            <a:ext cx="8866188" cy="95567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buFontTx/>
              <a:buChar char="•"/>
            </a:pPr>
            <a:r>
              <a:rPr lang="de-DE" altLang="en-US" sz="2800" b="1" i="1"/>
              <a:t> But currently the balance is biased tremendously:</a:t>
            </a:r>
          </a:p>
          <a:p>
            <a:pPr algn="l" eaLnBrk="1" hangingPunct="1"/>
            <a:r>
              <a:rPr lang="de-DE" altLang="en-US" sz="2800" b="1" i="1"/>
              <a:t>To much energy, far to less technical efficiency!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5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1682750" y="150813"/>
            <a:ext cx="6102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en-US" sz="3600" b="1">
                <a:solidFill>
                  <a:srgbClr val="FF0033"/>
                </a:solidFill>
              </a:rPr>
              <a:t>What are energy services? </a:t>
            </a:r>
            <a:endParaRPr lang="de-AT" altLang="en-US" sz="3600" b="1">
              <a:solidFill>
                <a:srgbClr val="FF0033"/>
              </a:solidFill>
            </a:endParaRPr>
          </a:p>
        </p:txBody>
      </p:sp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1692275" y="1557338"/>
            <a:ext cx="4002088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FontTx/>
              <a:buChar char="•"/>
            </a:pPr>
            <a:r>
              <a:rPr lang="de-DE" altLang="en-US" sz="3200">
                <a:solidFill>
                  <a:srgbClr val="0000FF"/>
                </a:solidFill>
              </a:rPr>
              <a:t> Lighting</a:t>
            </a:r>
          </a:p>
          <a:p>
            <a:pPr algn="l">
              <a:buFontTx/>
              <a:buChar char="•"/>
            </a:pPr>
            <a:r>
              <a:rPr lang="de-DE" altLang="en-US" sz="3200">
                <a:solidFill>
                  <a:srgbClr val="0000FF"/>
                </a:solidFill>
              </a:rPr>
              <a:t> Heating, cooking</a:t>
            </a:r>
          </a:p>
          <a:p>
            <a:pPr algn="l">
              <a:buFontTx/>
              <a:buChar char="•"/>
            </a:pPr>
            <a:r>
              <a:rPr lang="de-DE" altLang="en-US" sz="3200">
                <a:solidFill>
                  <a:srgbClr val="0000FF"/>
                </a:solidFill>
              </a:rPr>
              <a:t> Mobility, Transport  </a:t>
            </a:r>
          </a:p>
          <a:p>
            <a:pPr algn="l">
              <a:buFontTx/>
              <a:buChar char="•"/>
            </a:pPr>
            <a:r>
              <a:rPr lang="de-DE" altLang="en-US" sz="3200">
                <a:solidFill>
                  <a:srgbClr val="0000FF"/>
                </a:solidFill>
              </a:rPr>
              <a:t> …</a:t>
            </a:r>
            <a:endParaRPr lang="de-AT" altLang="en-US" sz="3200">
              <a:solidFill>
                <a:srgbClr val="0000FF"/>
              </a:solidFill>
            </a:endParaRP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395288" y="981075"/>
            <a:ext cx="5340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en-US" sz="3600" b="1">
                <a:solidFill>
                  <a:srgbClr val="FF0033"/>
                </a:solidFill>
              </a:rPr>
              <a:t>Direct energy services: </a:t>
            </a:r>
            <a:endParaRPr lang="de-AT" altLang="en-US" sz="3600" b="1">
              <a:solidFill>
                <a:srgbClr val="FF0033"/>
              </a:solidFill>
            </a:endParaRPr>
          </a:p>
        </p:txBody>
      </p:sp>
      <p:sp>
        <p:nvSpPr>
          <p:cNvPr id="84997" name="Rectangle 5"/>
          <p:cNvSpPr>
            <a:spLocks noChangeArrowheads="1"/>
          </p:cNvSpPr>
          <p:nvPr/>
        </p:nvSpPr>
        <p:spPr bwMode="auto">
          <a:xfrm>
            <a:off x="250825" y="3573463"/>
            <a:ext cx="5695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en-US" sz="3600" b="1">
                <a:solidFill>
                  <a:srgbClr val="FF0033"/>
                </a:solidFill>
              </a:rPr>
              <a:t>Indirect energy services: </a:t>
            </a:r>
            <a:endParaRPr lang="de-AT" altLang="en-US" sz="3600" b="1">
              <a:solidFill>
                <a:srgbClr val="FF0033"/>
              </a:solidFill>
            </a:endParaRPr>
          </a:p>
        </p:txBody>
      </p:sp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1619250" y="4221163"/>
            <a:ext cx="7159625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FontTx/>
              <a:buChar char="•"/>
            </a:pPr>
            <a:r>
              <a:rPr lang="de-DE" altLang="en-US" sz="3200">
                <a:solidFill>
                  <a:srgbClr val="0000FF"/>
                </a:solidFill>
              </a:rPr>
              <a:t> Food</a:t>
            </a:r>
          </a:p>
          <a:p>
            <a:pPr algn="l">
              <a:buFontTx/>
              <a:buChar char="•"/>
            </a:pPr>
            <a:r>
              <a:rPr lang="de-DE" altLang="en-US" sz="3200">
                <a:solidFill>
                  <a:srgbClr val="0000FF"/>
                </a:solidFill>
              </a:rPr>
              <a:t> Shoes, Shirts</a:t>
            </a:r>
          </a:p>
          <a:p>
            <a:pPr algn="l">
              <a:buFontTx/>
              <a:buChar char="•"/>
            </a:pPr>
            <a:r>
              <a:rPr lang="de-DE" altLang="en-US" sz="3200">
                <a:solidFill>
                  <a:srgbClr val="0000FF"/>
                </a:solidFill>
              </a:rPr>
              <a:t> Communication</a:t>
            </a:r>
          </a:p>
          <a:p>
            <a:pPr algn="l">
              <a:buFontTx/>
              <a:buChar char="•"/>
            </a:pPr>
            <a:r>
              <a:rPr lang="de-DE" altLang="en-US" sz="3200">
                <a:solidFill>
                  <a:srgbClr val="0000FF"/>
                </a:solidFill>
              </a:rPr>
              <a:t> What you can buy in a super market! </a:t>
            </a:r>
            <a:endParaRPr lang="de-AT" altLang="en-US" sz="3200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5" grpId="0"/>
      <p:bldP spid="84997" grpId="0"/>
      <p:bldP spid="8499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>
            <a:spLocks noChangeArrowheads="1"/>
          </p:cNvSpPr>
          <p:nvPr/>
        </p:nvSpPr>
        <p:spPr bwMode="auto">
          <a:xfrm>
            <a:off x="3924300" y="2420938"/>
            <a:ext cx="969963" cy="2736850"/>
          </a:xfrm>
          <a:prstGeom prst="downArrow">
            <a:avLst>
              <a:gd name="adj1" fmla="val 50000"/>
              <a:gd name="adj2" fmla="val 70540"/>
            </a:avLst>
          </a:prstGeom>
          <a:noFill/>
          <a:ln w="508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de-DE" altLang="en-US" sz="1800"/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3492500" y="5213350"/>
            <a:ext cx="482600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12" tIns="44450" rIns="87312" bIns="44450">
            <a:spAutoFit/>
          </a:bodyPr>
          <a:lstStyle>
            <a:lvl1pPr algn="l" defTabSz="68738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68738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68738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68738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68738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en-US" sz="2400" b="1"/>
              <a:t>DIRECT </a:t>
            </a:r>
            <a:br>
              <a:rPr lang="de-DE" altLang="en-US" sz="2400" b="1"/>
            </a:br>
            <a:r>
              <a:rPr lang="de-DE" altLang="en-US" sz="2400" b="1"/>
              <a:t> </a:t>
            </a:r>
            <a:r>
              <a:rPr lang="de-DE" altLang="en-US" sz="3600" b="1"/>
              <a:t>Energy services</a:t>
            </a:r>
            <a:r>
              <a:rPr lang="de-DE" altLang="en-US" sz="2100" b="1"/>
              <a:t> </a:t>
            </a:r>
            <a:br>
              <a:rPr lang="de-DE" altLang="en-US" sz="2100" b="1"/>
            </a:br>
            <a:r>
              <a:rPr lang="de-DE" altLang="en-US" sz="2100" b="1"/>
              <a:t>e.g. Mobility, bright and warm/cool rooms </a:t>
            </a:r>
            <a:r>
              <a:rPr lang="de-DE" altLang="en-US" sz="2100" b="1">
                <a:latin typeface="Times New Roman" pitchFamily="18" charset="0"/>
              </a:rPr>
              <a:t> </a:t>
            </a:r>
            <a:endParaRPr lang="de-DE" altLang="en-US" sz="2100">
              <a:latin typeface="Times New Roman" pitchFamily="18" charset="0"/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5724525" y="3213100"/>
            <a:ext cx="2592388" cy="11525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de-DE" altLang="en-US" sz="1800"/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5508625" y="3213100"/>
            <a:ext cx="29527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algn="l" defTabSz="7620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7620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7620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7620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7620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15000"/>
              </a:spcBef>
              <a:buFontTx/>
              <a:buNone/>
            </a:pPr>
            <a:r>
              <a:rPr lang="de-DE" altLang="en-US" sz="1800" b="1" i="1"/>
              <a:t>CONVERSION TECHNOLOGY (E.G. BOILER, SOLAR COLLECTOR, CAR...)</a:t>
            </a:r>
            <a:endParaRPr lang="de-DE" altLang="en-US" sz="2000">
              <a:latin typeface="Times New Roman" pitchFamily="18" charset="0"/>
            </a:endParaRPr>
          </a:p>
        </p:txBody>
      </p:sp>
      <p:sp>
        <p:nvSpPr>
          <p:cNvPr id="19462" name="Line 6"/>
          <p:cNvSpPr>
            <a:spLocks noChangeShapeType="1"/>
          </p:cNvSpPr>
          <p:nvPr/>
        </p:nvSpPr>
        <p:spPr bwMode="auto">
          <a:xfrm flipH="1">
            <a:off x="6659563" y="4365625"/>
            <a:ext cx="441325" cy="79375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 rot="-5400000">
            <a:off x="3557588" y="3363912"/>
            <a:ext cx="16843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algn="l" defTabSz="7620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7620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7620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7620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7620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en-US" sz="2800" b="1"/>
              <a:t>ENERGY</a:t>
            </a:r>
            <a:endParaRPr lang="de-DE" altLang="en-US" sz="2400" b="1"/>
          </a:p>
        </p:txBody>
      </p:sp>
      <p:sp>
        <p:nvSpPr>
          <p:cNvPr id="19464" name="AutoShape 8"/>
          <p:cNvSpPr>
            <a:spLocks noChangeArrowheads="1"/>
          </p:cNvSpPr>
          <p:nvPr/>
        </p:nvSpPr>
        <p:spPr bwMode="auto">
          <a:xfrm>
            <a:off x="6732588" y="2060575"/>
            <a:ext cx="863600" cy="1087438"/>
          </a:xfrm>
          <a:prstGeom prst="downArrow">
            <a:avLst>
              <a:gd name="adj1" fmla="val 50000"/>
              <a:gd name="adj2" fmla="val 31480"/>
            </a:avLst>
          </a:prstGeom>
          <a:noFill/>
          <a:ln w="508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de-DE" altLang="en-US" sz="1800"/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 rot="-5400000">
            <a:off x="6628607" y="2380456"/>
            <a:ext cx="1149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algn="l" defTabSz="7620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7620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7620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7620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7620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en-US" sz="1800" b="1"/>
              <a:t>ENERGY</a:t>
            </a:r>
            <a:endParaRPr lang="de-DE" altLang="en-US" sz="2400" b="1"/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>
            <a:off x="2074863" y="993775"/>
            <a:ext cx="6559550" cy="1588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3" name="AutoShape 11"/>
          <p:cNvSpPr>
            <a:spLocks noChangeArrowheads="1"/>
          </p:cNvSpPr>
          <p:nvPr/>
        </p:nvSpPr>
        <p:spPr bwMode="auto">
          <a:xfrm>
            <a:off x="468313" y="1125538"/>
            <a:ext cx="8170862" cy="1079500"/>
          </a:xfrm>
          <a:prstGeom prst="downArrow">
            <a:avLst>
              <a:gd name="adj1" fmla="val 50000"/>
              <a:gd name="adj2" fmla="val 25000"/>
            </a:avLst>
          </a:prstGeom>
          <a:noFill/>
          <a:ln w="508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de-DE" altLang="en-US" sz="1800"/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1116013" y="1052513"/>
            <a:ext cx="6767512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algn="l" defTabSz="7620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7620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7620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7620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7620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en-US" sz="3600" b="1">
                <a:solidFill>
                  <a:srgbClr val="FF0000"/>
                </a:solidFill>
              </a:rPr>
              <a:t>(Non-)Commercial</a:t>
            </a:r>
            <a:br>
              <a:rPr lang="de-DE" altLang="en-US" sz="3600" b="1">
                <a:solidFill>
                  <a:srgbClr val="FF0000"/>
                </a:solidFill>
              </a:rPr>
            </a:br>
            <a:r>
              <a:rPr lang="de-DE" altLang="en-US" sz="3600" b="1">
                <a:solidFill>
                  <a:srgbClr val="FF0000"/>
                </a:solidFill>
              </a:rPr>
              <a:t> ENERGY</a:t>
            </a:r>
          </a:p>
        </p:txBody>
      </p:sp>
      <p:sp>
        <p:nvSpPr>
          <p:cNvPr id="19469" name="Text Box 13"/>
          <p:cNvSpPr txBox="1">
            <a:spLocks noChangeArrowheads="1"/>
          </p:cNvSpPr>
          <p:nvPr/>
        </p:nvSpPr>
        <p:spPr bwMode="auto">
          <a:xfrm>
            <a:off x="179388" y="2781300"/>
            <a:ext cx="250983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en-US" b="1">
                <a:solidFill>
                  <a:srgbClr val="00FF00"/>
                </a:solidFill>
              </a:rPr>
              <a:t>Commercial</a:t>
            </a:r>
            <a:br>
              <a:rPr lang="de-DE" altLang="en-US" b="1">
                <a:solidFill>
                  <a:srgbClr val="00FF00"/>
                </a:solidFill>
              </a:rPr>
            </a:br>
            <a:r>
              <a:rPr lang="de-DE" altLang="en-US" b="1">
                <a:solidFill>
                  <a:srgbClr val="00FF00"/>
                </a:solidFill>
              </a:rPr>
              <a:t>level</a:t>
            </a:r>
            <a:endParaRPr lang="de-AT" altLang="en-US" b="1">
              <a:solidFill>
                <a:srgbClr val="00FF00"/>
              </a:solidFill>
            </a:endParaRPr>
          </a:p>
        </p:txBody>
      </p:sp>
      <p:sp>
        <p:nvSpPr>
          <p:cNvPr id="19470" name="Line 14"/>
          <p:cNvSpPr>
            <a:spLocks noChangeShapeType="1"/>
          </p:cNvSpPr>
          <p:nvPr/>
        </p:nvSpPr>
        <p:spPr bwMode="auto">
          <a:xfrm>
            <a:off x="2987675" y="3284538"/>
            <a:ext cx="792163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 type="none" w="sm" len="sm"/>
            <a:tailEnd type="stealth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1" name="Oval 15"/>
          <p:cNvSpPr>
            <a:spLocks noChangeArrowheads="1"/>
          </p:cNvSpPr>
          <p:nvPr/>
        </p:nvSpPr>
        <p:spPr bwMode="auto">
          <a:xfrm>
            <a:off x="2806700" y="5157788"/>
            <a:ext cx="6337300" cy="1700212"/>
          </a:xfrm>
          <a:prstGeom prst="ellipse">
            <a:avLst/>
          </a:prstGeom>
          <a:noFill/>
          <a:ln w="730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de-DE" altLang="en-US" sz="1800"/>
          </a:p>
        </p:txBody>
      </p:sp>
      <p:sp>
        <p:nvSpPr>
          <p:cNvPr id="18448" name="Rectangle 16"/>
          <p:cNvSpPr>
            <a:spLocks noChangeArrowheads="1"/>
          </p:cNvSpPr>
          <p:nvPr/>
        </p:nvSpPr>
        <p:spPr bwMode="auto">
          <a:xfrm>
            <a:off x="2195513" y="188913"/>
            <a:ext cx="5238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en-US" sz="3600" b="1">
                <a:solidFill>
                  <a:srgbClr val="FF0033"/>
                </a:solidFill>
              </a:rPr>
              <a:t>Direct Energy services </a:t>
            </a:r>
            <a:endParaRPr lang="de-AT" altLang="en-US" sz="3600" b="1">
              <a:solidFill>
                <a:srgbClr val="FF0033"/>
              </a:solidFill>
            </a:endParaRPr>
          </a:p>
        </p:txBody>
      </p:sp>
      <p:sp>
        <p:nvSpPr>
          <p:cNvPr id="18449" name="Text Box 17"/>
          <p:cNvSpPr txBox="1">
            <a:spLocks noChangeArrowheads="1"/>
          </p:cNvSpPr>
          <p:nvPr/>
        </p:nvSpPr>
        <p:spPr bwMode="auto">
          <a:xfrm>
            <a:off x="250825" y="6308725"/>
            <a:ext cx="2835275" cy="314325"/>
          </a:xfrm>
          <a:prstGeom prst="rect">
            <a:avLst/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n-US" sz="1400" i="1"/>
              <a:t>Source: Nakicenovic/Haas (2010)</a:t>
            </a:r>
            <a:endParaRPr lang="de-AT" altLang="en-US" sz="1400" i="1"/>
          </a:p>
        </p:txBody>
      </p:sp>
    </p:spTree>
    <p:extLst>
      <p:ext uri="{BB962C8B-B14F-4D97-AF65-F5344CB8AC3E}">
        <p14:creationId xmlns:p14="http://schemas.microsoft.com/office/powerpoint/2010/main" val="1321571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animBg="1"/>
      <p:bldP spid="19459" grpId="0"/>
      <p:bldP spid="19460" grpId="0" animBg="1"/>
      <p:bldP spid="19461" grpId="0"/>
      <p:bldP spid="19462" grpId="0" animBg="1"/>
      <p:bldP spid="19463" grpId="0"/>
      <p:bldP spid="19464" grpId="0" animBg="1"/>
      <p:bldP spid="19465" grpId="0"/>
      <p:bldP spid="19469" grpId="0"/>
      <p:bldP spid="19470" grpId="0" animBg="1"/>
      <p:bldP spid="1947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1908175" y="188913"/>
            <a:ext cx="5594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en-US" sz="3600" b="1">
                <a:solidFill>
                  <a:srgbClr val="FF0033"/>
                </a:solidFill>
              </a:rPr>
              <a:t>Indirect Energy services </a:t>
            </a:r>
            <a:endParaRPr lang="de-AT" altLang="en-US" sz="3600" b="1">
              <a:solidFill>
                <a:srgbClr val="FF0033"/>
              </a:solidFill>
            </a:endParaRPr>
          </a:p>
        </p:txBody>
      </p:sp>
      <p:sp>
        <p:nvSpPr>
          <p:cNvPr id="19459" name="AutoShape 3"/>
          <p:cNvSpPr>
            <a:spLocks noChangeArrowheads="1"/>
          </p:cNvSpPr>
          <p:nvPr/>
        </p:nvSpPr>
        <p:spPr bwMode="auto">
          <a:xfrm>
            <a:off x="1692275" y="908050"/>
            <a:ext cx="6697663" cy="838200"/>
          </a:xfrm>
          <a:prstGeom prst="downArrow">
            <a:avLst>
              <a:gd name="adj1" fmla="val 50000"/>
              <a:gd name="adj2" fmla="val 25000"/>
            </a:avLst>
          </a:prstGeom>
          <a:noFill/>
          <a:ln w="508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de-DE" altLang="en-US" sz="1800"/>
          </a:p>
        </p:txBody>
      </p:sp>
      <p:sp>
        <p:nvSpPr>
          <p:cNvPr id="20484" name="AutoShape 4"/>
          <p:cNvSpPr>
            <a:spLocks noChangeArrowheads="1"/>
          </p:cNvSpPr>
          <p:nvPr/>
        </p:nvSpPr>
        <p:spPr bwMode="auto">
          <a:xfrm>
            <a:off x="2411413" y="1773238"/>
            <a:ext cx="1171575" cy="3167062"/>
          </a:xfrm>
          <a:prstGeom prst="downArrow">
            <a:avLst>
              <a:gd name="adj1" fmla="val 50000"/>
              <a:gd name="adj2" fmla="val 67581"/>
            </a:avLst>
          </a:prstGeom>
          <a:noFill/>
          <a:ln w="508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de-DE" altLang="en-US" sz="1800"/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3779838" y="3357563"/>
            <a:ext cx="2160587" cy="9318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de-DE" altLang="en-US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3924300" y="3429000"/>
            <a:ext cx="19812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algn="l" defTabSz="7620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7620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7620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7620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7620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15000"/>
              </a:spcBef>
              <a:buFontTx/>
              <a:buNone/>
            </a:pPr>
            <a:r>
              <a:rPr lang="de-DE" altLang="en-US" sz="1800" b="1" i="1"/>
              <a:t>PRODUCTION TECHNOLOGY</a:t>
            </a:r>
            <a:br>
              <a:rPr lang="de-DE" altLang="en-US" sz="1800" b="1" i="1"/>
            </a:br>
            <a:r>
              <a:rPr lang="de-DE" altLang="en-US" sz="1800" b="1" i="1"/>
              <a:t>(MACHINE)</a:t>
            </a:r>
            <a:endParaRPr lang="de-DE" altLang="en-US" sz="2000">
              <a:latin typeface="Times New Roman" pitchFamily="18" charset="0"/>
            </a:endParaRP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2987675" y="4941888"/>
            <a:ext cx="51847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12" tIns="44450" rIns="87312" bIns="44450">
            <a:spAutoFit/>
          </a:bodyPr>
          <a:lstStyle>
            <a:lvl1pPr algn="l" defTabSz="68738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68738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68738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68738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68738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en-US" sz="2400" b="1"/>
              <a:t>INDIRECT </a:t>
            </a:r>
            <a:r>
              <a:rPr lang="de-DE" altLang="en-US" sz="2100" b="1"/>
              <a:t> </a:t>
            </a:r>
            <a:br>
              <a:rPr lang="de-DE" altLang="en-US" sz="2100" b="1"/>
            </a:br>
            <a:r>
              <a:rPr lang="de-DE" altLang="en-US" sz="3600" b="1"/>
              <a:t>Energy Services</a:t>
            </a:r>
            <a:br>
              <a:rPr lang="de-DE" altLang="en-US" sz="3600" b="1"/>
            </a:br>
            <a:r>
              <a:rPr lang="de-DE" altLang="en-US" sz="2100" b="1"/>
              <a:t>e.g. clothes, houses, shoes, pencils...)</a:t>
            </a:r>
          </a:p>
        </p:txBody>
      </p:sp>
      <p:sp>
        <p:nvSpPr>
          <p:cNvPr id="20488" name="Oval 8"/>
          <p:cNvSpPr>
            <a:spLocks noChangeArrowheads="1"/>
          </p:cNvSpPr>
          <p:nvPr/>
        </p:nvSpPr>
        <p:spPr bwMode="auto">
          <a:xfrm>
            <a:off x="2411413" y="4868863"/>
            <a:ext cx="6337300" cy="1700212"/>
          </a:xfrm>
          <a:prstGeom prst="ellipse">
            <a:avLst/>
          </a:prstGeom>
          <a:noFill/>
          <a:ln w="730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de-DE" altLang="en-US" sz="1800"/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6694488" y="3284538"/>
            <a:ext cx="1800225" cy="9318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de-DE" altLang="en-US" sz="1800"/>
          </a:p>
        </p:txBody>
      </p:sp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6694488" y="3573463"/>
            <a:ext cx="1981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algn="l" defTabSz="7620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7620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7620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7620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7620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15000"/>
              </a:spcBef>
              <a:buFontTx/>
              <a:buNone/>
            </a:pPr>
            <a:r>
              <a:rPr lang="de-DE" altLang="en-US" sz="1800" b="1" i="1"/>
              <a:t>MATERIAL </a:t>
            </a:r>
            <a:endParaRPr lang="de-DE" altLang="en-US" sz="2000">
              <a:latin typeface="Times New Roman" pitchFamily="18" charset="0"/>
            </a:endParaRPr>
          </a:p>
        </p:txBody>
      </p:sp>
      <p:sp>
        <p:nvSpPr>
          <p:cNvPr id="20491" name="AutoShape 11"/>
          <p:cNvSpPr>
            <a:spLocks noChangeArrowheads="1"/>
          </p:cNvSpPr>
          <p:nvPr/>
        </p:nvSpPr>
        <p:spPr bwMode="auto">
          <a:xfrm>
            <a:off x="4391025" y="1773238"/>
            <a:ext cx="1171575" cy="1584325"/>
          </a:xfrm>
          <a:prstGeom prst="downArrow">
            <a:avLst>
              <a:gd name="adj1" fmla="val 50000"/>
              <a:gd name="adj2" fmla="val 33808"/>
            </a:avLst>
          </a:prstGeom>
          <a:noFill/>
          <a:ln w="508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de-DE" altLang="en-US" sz="1800"/>
          </a:p>
        </p:txBody>
      </p:sp>
      <p:sp>
        <p:nvSpPr>
          <p:cNvPr id="20492" name="AutoShape 12"/>
          <p:cNvSpPr>
            <a:spLocks noChangeArrowheads="1"/>
          </p:cNvSpPr>
          <p:nvPr/>
        </p:nvSpPr>
        <p:spPr bwMode="auto">
          <a:xfrm>
            <a:off x="7127875" y="1700213"/>
            <a:ext cx="1171575" cy="1584325"/>
          </a:xfrm>
          <a:prstGeom prst="downArrow">
            <a:avLst>
              <a:gd name="adj1" fmla="val 50000"/>
              <a:gd name="adj2" fmla="val 33808"/>
            </a:avLst>
          </a:prstGeom>
          <a:noFill/>
          <a:ln w="508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de-DE" altLang="en-US" sz="1800"/>
          </a:p>
        </p:txBody>
      </p:sp>
      <p:sp>
        <p:nvSpPr>
          <p:cNvPr id="19469" name="Text Box 13"/>
          <p:cNvSpPr txBox="1">
            <a:spLocks noChangeArrowheads="1"/>
          </p:cNvSpPr>
          <p:nvPr/>
        </p:nvSpPr>
        <p:spPr bwMode="auto">
          <a:xfrm>
            <a:off x="3851275" y="981075"/>
            <a:ext cx="25447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algn="l" defTabSz="7620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7620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7620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7620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7620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en-US" sz="4400" b="1">
                <a:solidFill>
                  <a:srgbClr val="FF0000"/>
                </a:solidFill>
              </a:rPr>
              <a:t>ENERGY</a:t>
            </a:r>
          </a:p>
        </p:txBody>
      </p:sp>
      <p:sp>
        <p:nvSpPr>
          <p:cNvPr id="20495" name="Line 15"/>
          <p:cNvSpPr>
            <a:spLocks noChangeShapeType="1"/>
          </p:cNvSpPr>
          <p:nvPr/>
        </p:nvSpPr>
        <p:spPr bwMode="auto">
          <a:xfrm>
            <a:off x="5003800" y="4292600"/>
            <a:ext cx="0" cy="576263"/>
          </a:xfrm>
          <a:prstGeom prst="line">
            <a:avLst/>
          </a:prstGeom>
          <a:noFill/>
          <a:ln w="730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0" y="5084763"/>
            <a:ext cx="25098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en-US" b="1">
                <a:solidFill>
                  <a:srgbClr val="00FF00"/>
                </a:solidFill>
              </a:rPr>
              <a:t>Commercial</a:t>
            </a:r>
            <a:br>
              <a:rPr lang="de-DE" altLang="en-US" b="1">
                <a:solidFill>
                  <a:srgbClr val="00FF00"/>
                </a:solidFill>
              </a:rPr>
            </a:br>
            <a:r>
              <a:rPr lang="de-DE" altLang="en-US" b="1">
                <a:solidFill>
                  <a:srgbClr val="00FF00"/>
                </a:solidFill>
              </a:rPr>
              <a:t>level</a:t>
            </a:r>
            <a:endParaRPr lang="de-AT" altLang="en-US" b="1">
              <a:solidFill>
                <a:srgbClr val="00FF00"/>
              </a:solidFill>
            </a:endParaRPr>
          </a:p>
        </p:txBody>
      </p:sp>
      <p:sp>
        <p:nvSpPr>
          <p:cNvPr id="20497" name="Line 17"/>
          <p:cNvSpPr>
            <a:spLocks noChangeShapeType="1"/>
          </p:cNvSpPr>
          <p:nvPr/>
        </p:nvSpPr>
        <p:spPr bwMode="auto">
          <a:xfrm>
            <a:off x="1979613" y="5734050"/>
            <a:ext cx="360362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 type="none" w="sm" len="sm"/>
            <a:tailEnd type="stealth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8" name="Text Box 18"/>
          <p:cNvSpPr txBox="1">
            <a:spLocks noChangeArrowheads="1"/>
          </p:cNvSpPr>
          <p:nvPr/>
        </p:nvSpPr>
        <p:spPr bwMode="auto">
          <a:xfrm rot="-5400000">
            <a:off x="2189163" y="2716212"/>
            <a:ext cx="16843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algn="l" defTabSz="7620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7620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7620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7620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7620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en-US" sz="2800" b="1"/>
              <a:t>ENERGY</a:t>
            </a:r>
            <a:endParaRPr lang="de-DE" altLang="en-US" sz="2400" b="1"/>
          </a:p>
        </p:txBody>
      </p:sp>
      <p:sp>
        <p:nvSpPr>
          <p:cNvPr id="20499" name="Text Box 19"/>
          <p:cNvSpPr txBox="1">
            <a:spLocks noChangeArrowheads="1"/>
          </p:cNvSpPr>
          <p:nvPr/>
        </p:nvSpPr>
        <p:spPr bwMode="auto">
          <a:xfrm rot="-5400000">
            <a:off x="4133850" y="2282826"/>
            <a:ext cx="16843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algn="l" defTabSz="7620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7620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7620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7620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7620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en-US" sz="2800" b="1"/>
              <a:t>ENERGY</a:t>
            </a:r>
            <a:endParaRPr lang="de-DE" altLang="en-US" sz="2400" b="1"/>
          </a:p>
        </p:txBody>
      </p:sp>
      <p:sp>
        <p:nvSpPr>
          <p:cNvPr id="19475" name="Text Box 20"/>
          <p:cNvSpPr txBox="1">
            <a:spLocks noChangeArrowheads="1"/>
          </p:cNvSpPr>
          <p:nvPr/>
        </p:nvSpPr>
        <p:spPr bwMode="auto">
          <a:xfrm>
            <a:off x="0" y="2349500"/>
            <a:ext cx="2835275" cy="314325"/>
          </a:xfrm>
          <a:prstGeom prst="rect">
            <a:avLst/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n-US" sz="1400" i="1"/>
              <a:t>Source: Nakicenovic/Haas (2010)</a:t>
            </a:r>
            <a:endParaRPr lang="de-AT" altLang="en-US" sz="1400" i="1"/>
          </a:p>
        </p:txBody>
      </p:sp>
      <p:sp>
        <p:nvSpPr>
          <p:cNvPr id="20501" name="Text Box 21"/>
          <p:cNvSpPr txBox="1">
            <a:spLocks noChangeArrowheads="1"/>
          </p:cNvSpPr>
          <p:nvPr/>
        </p:nvSpPr>
        <p:spPr bwMode="auto">
          <a:xfrm rot="-5400000">
            <a:off x="6869113" y="2211387"/>
            <a:ext cx="16843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algn="l" defTabSz="7620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7620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7620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7620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7620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en-US" sz="2800" b="1"/>
              <a:t>ENERGY</a:t>
            </a:r>
            <a:endParaRPr lang="de-DE" altLang="en-US" sz="2400" b="1"/>
          </a:p>
        </p:txBody>
      </p:sp>
      <p:sp>
        <p:nvSpPr>
          <p:cNvPr id="20503" name="Line 15"/>
          <p:cNvSpPr>
            <a:spLocks noChangeShapeType="1"/>
          </p:cNvSpPr>
          <p:nvPr/>
        </p:nvSpPr>
        <p:spPr bwMode="auto">
          <a:xfrm>
            <a:off x="7596188" y="4292600"/>
            <a:ext cx="0" cy="720725"/>
          </a:xfrm>
          <a:prstGeom prst="line">
            <a:avLst/>
          </a:prstGeom>
          <a:noFill/>
          <a:ln w="730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2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animBg="1"/>
      <p:bldP spid="20485" grpId="0" animBg="1"/>
      <p:bldP spid="20486" grpId="0"/>
      <p:bldP spid="20487" grpId="0"/>
      <p:bldP spid="20488" grpId="0" animBg="1"/>
      <p:bldP spid="20489" grpId="0" animBg="1"/>
      <p:bldP spid="20490" grpId="0"/>
      <p:bldP spid="20491" grpId="0" animBg="1"/>
      <p:bldP spid="20492" grpId="0" animBg="1"/>
      <p:bldP spid="20495" grpId="0" animBg="1"/>
      <p:bldP spid="20496" grpId="0"/>
      <p:bldP spid="20497" grpId="0" animBg="1"/>
      <p:bldP spid="20498" grpId="0"/>
      <p:bldP spid="20499" grpId="0"/>
      <p:bldP spid="20501" grpId="0"/>
      <p:bldP spid="2050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9552" y="981075"/>
            <a:ext cx="6481762" cy="576263"/>
          </a:xfrm>
        </p:spPr>
        <p:txBody>
          <a:bodyPr/>
          <a:lstStyle/>
          <a:p>
            <a:pPr marL="990600" lvl="1" indent="-533400" eaLnBrk="1" hangingPunct="1">
              <a:buFontTx/>
              <a:buAutoNum type="arabicPeriod"/>
              <a:defRPr/>
            </a:pPr>
            <a:r>
              <a:rPr lang="en-US" b="1" i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Motivation: Energy problems </a:t>
            </a:r>
            <a:endParaRPr lang="de-DE" b="1" i="1" dirty="0" smtClean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084" name="Rectangle 4"/>
          <p:cNvSpPr>
            <a:spLocks noChangeArrowheads="1"/>
          </p:cNvSpPr>
          <p:nvPr/>
        </p:nvSpPr>
        <p:spPr bwMode="auto">
          <a:xfrm>
            <a:off x="539552" y="1844873"/>
            <a:ext cx="829310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990600" lvl="1" indent="-533400" algn="l">
              <a:spcBef>
                <a:spcPct val="20000"/>
              </a:spcBef>
              <a:defRPr/>
            </a:pPr>
            <a:r>
              <a:rPr lang="en-US" sz="2800" b="1" i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2.  Basic principle: Providing energy services – not consumption of energy !</a:t>
            </a:r>
          </a:p>
        </p:txBody>
      </p:sp>
      <p:sp>
        <p:nvSpPr>
          <p:cNvPr id="174085" name="Rectangle 5"/>
          <p:cNvSpPr>
            <a:spLocks noChangeArrowheads="1"/>
          </p:cNvSpPr>
          <p:nvPr/>
        </p:nvSpPr>
        <p:spPr bwMode="auto">
          <a:xfrm>
            <a:off x="539750" y="2825750"/>
            <a:ext cx="6851650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990600" lvl="1" indent="-533400" algn="l">
              <a:spcBef>
                <a:spcPct val="20000"/>
              </a:spcBef>
              <a:defRPr/>
            </a:pPr>
            <a:endParaRPr lang="de-DE" sz="2800" b="1" i="1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086" name="Rectangle 6"/>
          <p:cNvSpPr>
            <a:spLocks noChangeArrowheads="1"/>
          </p:cNvSpPr>
          <p:nvPr/>
        </p:nvSpPr>
        <p:spPr bwMode="auto">
          <a:xfrm>
            <a:off x="533923" y="3933056"/>
            <a:ext cx="80645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990600" lvl="1" indent="-533400" algn="l">
              <a:spcBef>
                <a:spcPct val="20000"/>
              </a:spcBef>
              <a:defRPr/>
            </a:pPr>
            <a:r>
              <a:rPr lang="en-US" sz="2800" b="1" i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4. </a:t>
            </a:r>
            <a:r>
              <a:rPr lang="en-US" sz="2800" b="1" i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Dynamics: Why history is important  </a:t>
            </a:r>
            <a:endParaRPr lang="en-US" sz="2800" b="1" i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3079" name="Rectangle 8"/>
          <p:cNvSpPr>
            <a:spLocks noChangeArrowheads="1"/>
          </p:cNvSpPr>
          <p:nvPr/>
        </p:nvSpPr>
        <p:spPr bwMode="auto">
          <a:xfrm>
            <a:off x="0" y="-171450"/>
            <a:ext cx="85328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en-US" sz="4000" b="1">
                <a:solidFill>
                  <a:srgbClr val="FF0000"/>
                </a:solidFill>
              </a:rPr>
              <a:t>  CONTENT: </a:t>
            </a:r>
            <a:endParaRPr lang="de-DE" altLang="en-US" sz="4800">
              <a:solidFill>
                <a:srgbClr val="FF0000"/>
              </a:solidFill>
            </a:endParaRPr>
          </a:p>
        </p:txBody>
      </p:sp>
      <p:sp>
        <p:nvSpPr>
          <p:cNvPr id="174091" name="Text Box 11"/>
          <p:cNvSpPr txBox="1">
            <a:spLocks noChangeArrowheads="1"/>
          </p:cNvSpPr>
          <p:nvPr/>
        </p:nvSpPr>
        <p:spPr bwMode="auto">
          <a:xfrm>
            <a:off x="974276" y="2953544"/>
            <a:ext cx="661912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de-DE" sz="2800" b="1" i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3. </a:t>
            </a:r>
            <a:r>
              <a:rPr lang="de-DE" sz="2800" b="1" i="1" dirty="0" err="1" smtClean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Energy</a:t>
            </a:r>
            <a:r>
              <a:rPr lang="de-DE" sz="2800" b="1" i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800" b="1" i="1" dirty="0" err="1" smtClean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chains</a:t>
            </a:r>
            <a:r>
              <a:rPr lang="de-DE" sz="2800" b="1" i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800" b="1" i="1" dirty="0" err="1" smtClean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and</a:t>
            </a:r>
            <a:r>
              <a:rPr lang="de-DE" sz="2800" b="1" i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800" b="1" i="1" dirty="0" err="1" smtClean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energy</a:t>
            </a:r>
            <a:r>
              <a:rPr lang="de-DE" sz="2800" b="1" i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800" b="1" i="1" dirty="0" err="1" smtClean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systems</a:t>
            </a:r>
            <a:endParaRPr lang="de-DE" sz="2800" b="1" i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092" name="Rectangle 12"/>
          <p:cNvSpPr>
            <a:spLocks noChangeArrowheads="1"/>
          </p:cNvSpPr>
          <p:nvPr/>
        </p:nvSpPr>
        <p:spPr bwMode="auto">
          <a:xfrm>
            <a:off x="539750" y="4809094"/>
            <a:ext cx="806450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990600" lvl="1" indent="-533400" algn="l">
              <a:spcBef>
                <a:spcPct val="20000"/>
              </a:spcBef>
              <a:defRPr/>
            </a:pPr>
            <a:r>
              <a:rPr lang="en-US" sz="2800" b="1" i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5. </a:t>
            </a:r>
            <a:r>
              <a:rPr lang="en-US" sz="2800" b="1" i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Visions of future energy systems</a:t>
            </a:r>
            <a:endParaRPr lang="en-US" sz="2800" b="1" i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3" grpId="0" build="p"/>
      <p:bldP spid="174084" grpId="0" build="p"/>
      <p:bldP spid="174085" grpId="0" build="p"/>
      <p:bldP spid="174086" grpId="0" build="p"/>
      <p:bldP spid="174091" grpId="0" animBg="1"/>
      <p:bldP spid="17409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reeform 2"/>
          <p:cNvSpPr>
            <a:spLocks/>
          </p:cNvSpPr>
          <p:nvPr/>
        </p:nvSpPr>
        <p:spPr bwMode="auto">
          <a:xfrm>
            <a:off x="42863" y="2705373"/>
            <a:ext cx="2800350" cy="3556000"/>
          </a:xfrm>
          <a:custGeom>
            <a:avLst/>
            <a:gdLst>
              <a:gd name="T0" fmla="*/ 0 w 2064"/>
              <a:gd name="T1" fmla="*/ 0 h 3360"/>
              <a:gd name="T2" fmla="*/ 1134470933 w 2064"/>
              <a:gd name="T3" fmla="*/ 1397846667 h 3360"/>
              <a:gd name="T4" fmla="*/ 0 w 2064"/>
              <a:gd name="T5" fmla="*/ 2147483647 h 3360"/>
              <a:gd name="T6" fmla="*/ 1701705721 w 2064"/>
              <a:gd name="T7" fmla="*/ 2147483647 h 3360"/>
              <a:gd name="T8" fmla="*/ 2147483647 w 2064"/>
              <a:gd name="T9" fmla="*/ 2147483647 h 3360"/>
              <a:gd name="T10" fmla="*/ 2147483647 w 2064"/>
              <a:gd name="T11" fmla="*/ 2147483647 h 3360"/>
              <a:gd name="T12" fmla="*/ 2147483647 w 2064"/>
              <a:gd name="T13" fmla="*/ 2147483647 h 3360"/>
              <a:gd name="T14" fmla="*/ 2147483647 w 2064"/>
              <a:gd name="T15" fmla="*/ 2147483647 h 3360"/>
              <a:gd name="T16" fmla="*/ 2147483647 w 2064"/>
              <a:gd name="T17" fmla="*/ 2147483647 h 3360"/>
              <a:gd name="T18" fmla="*/ 2147483647 w 2064"/>
              <a:gd name="T19" fmla="*/ 1182793333 h 3360"/>
              <a:gd name="T20" fmla="*/ 2147483647 w 2064"/>
              <a:gd name="T21" fmla="*/ 0 h 3360"/>
              <a:gd name="T22" fmla="*/ 0 w 2064"/>
              <a:gd name="T23" fmla="*/ 0 h 336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064"/>
              <a:gd name="T37" fmla="*/ 0 h 3360"/>
              <a:gd name="T38" fmla="*/ 2064 w 2064"/>
              <a:gd name="T39" fmla="*/ 3360 h 336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064" h="3360">
                <a:moveTo>
                  <a:pt x="0" y="0"/>
                </a:moveTo>
                <a:lnTo>
                  <a:pt x="576" y="1248"/>
                </a:lnTo>
                <a:lnTo>
                  <a:pt x="0" y="2544"/>
                </a:lnTo>
                <a:lnTo>
                  <a:pt x="864" y="2544"/>
                </a:lnTo>
                <a:lnTo>
                  <a:pt x="1488" y="3360"/>
                </a:lnTo>
                <a:lnTo>
                  <a:pt x="1824" y="3360"/>
                </a:lnTo>
                <a:lnTo>
                  <a:pt x="1872" y="2976"/>
                </a:lnTo>
                <a:lnTo>
                  <a:pt x="1200" y="2112"/>
                </a:lnTo>
                <a:lnTo>
                  <a:pt x="1584" y="2112"/>
                </a:lnTo>
                <a:lnTo>
                  <a:pt x="2064" y="1056"/>
                </a:lnTo>
                <a:lnTo>
                  <a:pt x="1584" y="0"/>
                </a:lnTo>
                <a:lnTo>
                  <a:pt x="0" y="0"/>
                </a:lnTo>
                <a:close/>
              </a:path>
            </a:pathLst>
          </a:custGeom>
          <a:noFill/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5" name="Freeform 3"/>
          <p:cNvSpPr>
            <a:spLocks/>
          </p:cNvSpPr>
          <p:nvPr/>
        </p:nvSpPr>
        <p:spPr bwMode="auto">
          <a:xfrm>
            <a:off x="2411413" y="2705373"/>
            <a:ext cx="2444750" cy="3017837"/>
          </a:xfrm>
          <a:custGeom>
            <a:avLst/>
            <a:gdLst>
              <a:gd name="T0" fmla="*/ 0 w 1920"/>
              <a:gd name="T1" fmla="*/ 0 h 2880"/>
              <a:gd name="T2" fmla="*/ 778230137 w 1920"/>
              <a:gd name="T3" fmla="*/ 1159499081 h 2880"/>
              <a:gd name="T4" fmla="*/ 0 w 1920"/>
              <a:gd name="T5" fmla="*/ 2147483647 h 2880"/>
              <a:gd name="T6" fmla="*/ 1245167201 w 1920"/>
              <a:gd name="T7" fmla="*/ 2147483647 h 2880"/>
              <a:gd name="T8" fmla="*/ 2147483647 w 1920"/>
              <a:gd name="T9" fmla="*/ 2147483647 h 2880"/>
              <a:gd name="T10" fmla="*/ 2147483647 w 1920"/>
              <a:gd name="T11" fmla="*/ 2147483647 h 2880"/>
              <a:gd name="T12" fmla="*/ 2147483647 w 1920"/>
              <a:gd name="T13" fmla="*/ 2147483647 h 2880"/>
              <a:gd name="T14" fmla="*/ 1712105537 w 1920"/>
              <a:gd name="T15" fmla="*/ 1844658106 h 2880"/>
              <a:gd name="T16" fmla="*/ 2147483647 w 1920"/>
              <a:gd name="T17" fmla="*/ 1844658106 h 2880"/>
              <a:gd name="T18" fmla="*/ 2147483647 w 1920"/>
              <a:gd name="T19" fmla="*/ 895976944 h 2880"/>
              <a:gd name="T20" fmla="*/ 2147483647 w 1920"/>
              <a:gd name="T21" fmla="*/ 0 h 2880"/>
              <a:gd name="T22" fmla="*/ 0 w 1920"/>
              <a:gd name="T23" fmla="*/ 0 h 288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920"/>
              <a:gd name="T37" fmla="*/ 0 h 2880"/>
              <a:gd name="T38" fmla="*/ 1920 w 1920"/>
              <a:gd name="T39" fmla="*/ 2880 h 288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920" h="2880">
                <a:moveTo>
                  <a:pt x="0" y="0"/>
                </a:moveTo>
                <a:lnTo>
                  <a:pt x="480" y="1056"/>
                </a:lnTo>
                <a:lnTo>
                  <a:pt x="0" y="2112"/>
                </a:lnTo>
                <a:lnTo>
                  <a:pt x="768" y="2112"/>
                </a:lnTo>
                <a:lnTo>
                  <a:pt x="1344" y="2880"/>
                </a:lnTo>
                <a:lnTo>
                  <a:pt x="1680" y="2880"/>
                </a:lnTo>
                <a:lnTo>
                  <a:pt x="1728" y="2544"/>
                </a:lnTo>
                <a:lnTo>
                  <a:pt x="1056" y="1680"/>
                </a:lnTo>
                <a:lnTo>
                  <a:pt x="1488" y="1680"/>
                </a:lnTo>
                <a:lnTo>
                  <a:pt x="1920" y="816"/>
                </a:lnTo>
                <a:lnTo>
                  <a:pt x="1488" y="0"/>
                </a:lnTo>
                <a:lnTo>
                  <a:pt x="0" y="0"/>
                </a:lnTo>
                <a:close/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6" name="Freeform 4"/>
          <p:cNvSpPr>
            <a:spLocks/>
          </p:cNvSpPr>
          <p:nvPr/>
        </p:nvSpPr>
        <p:spPr bwMode="auto">
          <a:xfrm>
            <a:off x="4427538" y="2705373"/>
            <a:ext cx="2365375" cy="2481262"/>
          </a:xfrm>
          <a:custGeom>
            <a:avLst/>
            <a:gdLst>
              <a:gd name="T0" fmla="*/ 2147483647 w 1872"/>
              <a:gd name="T1" fmla="*/ 0 h 2400"/>
              <a:gd name="T2" fmla="*/ 0 w 1872"/>
              <a:gd name="T3" fmla="*/ 0 h 2400"/>
              <a:gd name="T4" fmla="*/ 766353702 w 1872"/>
              <a:gd name="T5" fmla="*/ 923498836 h 2400"/>
              <a:gd name="T6" fmla="*/ 76635876 w 1872"/>
              <a:gd name="T7" fmla="*/ 1795692411 h 2400"/>
              <a:gd name="T8" fmla="*/ 1149531816 w 1872"/>
              <a:gd name="T9" fmla="*/ 1795692411 h 2400"/>
              <a:gd name="T10" fmla="*/ 1992521394 w 1872"/>
              <a:gd name="T11" fmla="*/ 2147483647 h 2400"/>
              <a:gd name="T12" fmla="*/ 2147483647 w 1872"/>
              <a:gd name="T13" fmla="*/ 2147483647 h 2400"/>
              <a:gd name="T14" fmla="*/ 2147483647 w 1872"/>
              <a:gd name="T15" fmla="*/ 2147483647 h 2400"/>
              <a:gd name="T16" fmla="*/ 1609343279 w 1872"/>
              <a:gd name="T17" fmla="*/ 1282637732 h 2400"/>
              <a:gd name="T18" fmla="*/ 2147483647 w 1872"/>
              <a:gd name="T19" fmla="*/ 1282637732 h 2400"/>
              <a:gd name="T20" fmla="*/ 2147483647 w 1872"/>
              <a:gd name="T21" fmla="*/ 666971496 h 2400"/>
              <a:gd name="T22" fmla="*/ 2147483647 w 1872"/>
              <a:gd name="T23" fmla="*/ 0 h 24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872"/>
              <a:gd name="T37" fmla="*/ 0 h 2400"/>
              <a:gd name="T38" fmla="*/ 1872 w 1872"/>
              <a:gd name="T39" fmla="*/ 2400 h 24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872" h="2400">
                <a:moveTo>
                  <a:pt x="1536" y="0"/>
                </a:moveTo>
                <a:lnTo>
                  <a:pt x="0" y="0"/>
                </a:lnTo>
                <a:lnTo>
                  <a:pt x="480" y="864"/>
                </a:lnTo>
                <a:lnTo>
                  <a:pt x="48" y="1680"/>
                </a:lnTo>
                <a:lnTo>
                  <a:pt x="720" y="1680"/>
                </a:lnTo>
                <a:lnTo>
                  <a:pt x="1248" y="2400"/>
                </a:lnTo>
                <a:lnTo>
                  <a:pt x="1584" y="2400"/>
                </a:lnTo>
                <a:lnTo>
                  <a:pt x="1632" y="2064"/>
                </a:lnTo>
                <a:lnTo>
                  <a:pt x="1008" y="1200"/>
                </a:lnTo>
                <a:lnTo>
                  <a:pt x="1536" y="1200"/>
                </a:lnTo>
                <a:lnTo>
                  <a:pt x="1872" y="624"/>
                </a:lnTo>
                <a:lnTo>
                  <a:pt x="1536" y="0"/>
                </a:lnTo>
                <a:close/>
              </a:path>
            </a:pathLst>
          </a:custGeom>
          <a:noFill/>
          <a:ln w="762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925513" y="3511823"/>
            <a:ext cx="15906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de-DE" altLang="en-US" sz="2400" b="1"/>
              <a:t>PRIMARY</a:t>
            </a:r>
            <a:br>
              <a:rPr lang="de-DE" altLang="en-US" sz="2400" b="1"/>
            </a:br>
            <a:r>
              <a:rPr lang="de-DE" altLang="en-US" sz="2400" b="1"/>
              <a:t> ENERGY</a:t>
            </a:r>
            <a:endParaRPr lang="de-DE" altLang="en-US" sz="3600" b="1"/>
          </a:p>
        </p:txBody>
      </p:sp>
      <p:sp>
        <p:nvSpPr>
          <p:cNvPr id="18438" name="Text Box 7"/>
          <p:cNvSpPr txBox="1">
            <a:spLocks noChangeArrowheads="1"/>
          </p:cNvSpPr>
          <p:nvPr/>
        </p:nvSpPr>
        <p:spPr bwMode="auto">
          <a:xfrm>
            <a:off x="3128963" y="3210197"/>
            <a:ext cx="15557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en-US" sz="2400" b="1" dirty="0"/>
              <a:t>FINAL </a:t>
            </a:r>
            <a:br>
              <a:rPr lang="de-DE" altLang="en-US" sz="2400" b="1" dirty="0"/>
            </a:br>
            <a:r>
              <a:rPr lang="de-DE" altLang="en-US" sz="2400" b="1" dirty="0"/>
              <a:t> ENERGY</a:t>
            </a:r>
            <a:endParaRPr lang="de-DE" altLang="en-US" sz="3600" b="1" dirty="0"/>
          </a:p>
        </p:txBody>
      </p:sp>
      <p:sp>
        <p:nvSpPr>
          <p:cNvPr id="18439" name="Text Box 8"/>
          <p:cNvSpPr txBox="1">
            <a:spLocks noChangeArrowheads="1"/>
          </p:cNvSpPr>
          <p:nvPr/>
        </p:nvSpPr>
        <p:spPr bwMode="auto">
          <a:xfrm>
            <a:off x="4963887" y="2887439"/>
            <a:ext cx="15557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en-US" sz="2400" b="1" dirty="0"/>
              <a:t>USEFUL </a:t>
            </a:r>
            <a:br>
              <a:rPr lang="de-DE" altLang="en-US" sz="2400" b="1" dirty="0"/>
            </a:br>
            <a:r>
              <a:rPr lang="de-DE" altLang="en-US" sz="2400" b="1" dirty="0"/>
              <a:t> ENERGY</a:t>
            </a:r>
            <a:endParaRPr lang="de-DE" altLang="en-US" sz="3600" b="1" dirty="0"/>
          </a:p>
        </p:txBody>
      </p:sp>
      <p:sp>
        <p:nvSpPr>
          <p:cNvPr id="18440" name="Text Box 9"/>
          <p:cNvSpPr txBox="1">
            <a:spLocks noChangeArrowheads="1"/>
          </p:cNvSpPr>
          <p:nvPr/>
        </p:nvSpPr>
        <p:spPr bwMode="auto">
          <a:xfrm>
            <a:off x="7112000" y="2981597"/>
            <a:ext cx="18161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en-US" sz="2400" b="1" dirty="0"/>
              <a:t>ENERGY</a:t>
            </a:r>
            <a:br>
              <a:rPr lang="de-DE" altLang="en-US" sz="2400" b="1" dirty="0"/>
            </a:br>
            <a:r>
              <a:rPr lang="de-DE" altLang="en-US" sz="2400" b="1" dirty="0"/>
              <a:t> SERVICES</a:t>
            </a:r>
            <a:endParaRPr lang="de-DE" altLang="en-US" sz="3600" b="1" dirty="0"/>
          </a:p>
        </p:txBody>
      </p:sp>
      <p:sp>
        <p:nvSpPr>
          <p:cNvPr id="18441" name="Text Box 10"/>
          <p:cNvSpPr txBox="1">
            <a:spLocks noChangeArrowheads="1"/>
          </p:cNvSpPr>
          <p:nvPr/>
        </p:nvSpPr>
        <p:spPr bwMode="auto">
          <a:xfrm>
            <a:off x="0" y="6272485"/>
            <a:ext cx="4205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en-US" sz="2000" b="1"/>
              <a:t>Losses exploration and transport</a:t>
            </a:r>
            <a:endParaRPr lang="de-DE" altLang="en-US" sz="3600" b="1"/>
          </a:p>
        </p:txBody>
      </p:sp>
      <p:sp>
        <p:nvSpPr>
          <p:cNvPr id="18442" name="Text Box 11"/>
          <p:cNvSpPr txBox="1">
            <a:spLocks noChangeArrowheads="1"/>
          </p:cNvSpPr>
          <p:nvPr/>
        </p:nvSpPr>
        <p:spPr bwMode="auto">
          <a:xfrm>
            <a:off x="3906838" y="5858148"/>
            <a:ext cx="2555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en-US" sz="2000" b="1"/>
              <a:t>Losses conversion </a:t>
            </a:r>
            <a:endParaRPr lang="de-DE" altLang="en-US" sz="3600" b="1"/>
          </a:p>
        </p:txBody>
      </p:sp>
      <p:sp>
        <p:nvSpPr>
          <p:cNvPr id="18443" name="Text Box 12"/>
          <p:cNvSpPr txBox="1">
            <a:spLocks noChangeArrowheads="1"/>
          </p:cNvSpPr>
          <p:nvPr/>
        </p:nvSpPr>
        <p:spPr bwMode="auto">
          <a:xfrm>
            <a:off x="5959475" y="5254898"/>
            <a:ext cx="2863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en-US" sz="2000" b="1"/>
              <a:t>Losses final customer</a:t>
            </a:r>
            <a:endParaRPr lang="de-DE" altLang="en-US" sz="3600" b="1"/>
          </a:p>
        </p:txBody>
      </p:sp>
      <p:sp>
        <p:nvSpPr>
          <p:cNvPr id="18444" name="Text Box 13"/>
          <p:cNvSpPr txBox="1">
            <a:spLocks noChangeArrowheads="1"/>
          </p:cNvSpPr>
          <p:nvPr/>
        </p:nvSpPr>
        <p:spPr bwMode="auto">
          <a:xfrm>
            <a:off x="-26988" y="1675085"/>
            <a:ext cx="2441576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de-DE" altLang="en-US" b="1"/>
              <a:t>Crude oil, wood, </a:t>
            </a:r>
            <a:br>
              <a:rPr lang="de-DE" altLang="en-US" b="1"/>
            </a:br>
            <a:r>
              <a:rPr lang="de-DE" altLang="en-US" b="1"/>
              <a:t>coal, natural gas,  </a:t>
            </a:r>
            <a:br>
              <a:rPr lang="de-DE" altLang="en-US" b="1"/>
            </a:br>
            <a:r>
              <a:rPr lang="de-DE" altLang="en-US" b="1"/>
              <a:t>solar, hydro, nuclear</a:t>
            </a:r>
          </a:p>
        </p:txBody>
      </p:sp>
      <p:sp>
        <p:nvSpPr>
          <p:cNvPr id="18445" name="Text Box 14"/>
          <p:cNvSpPr txBox="1">
            <a:spLocks noChangeArrowheads="1"/>
          </p:cNvSpPr>
          <p:nvPr/>
        </p:nvSpPr>
        <p:spPr bwMode="auto">
          <a:xfrm>
            <a:off x="2516188" y="1673498"/>
            <a:ext cx="24161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de-DE" altLang="en-US" b="1"/>
              <a:t>Gasoline, </a:t>
            </a:r>
            <a:br>
              <a:rPr lang="de-DE" altLang="en-US" b="1"/>
            </a:br>
            <a:r>
              <a:rPr lang="de-DE" altLang="en-US" b="1"/>
              <a:t>electricity,</a:t>
            </a:r>
            <a:br>
              <a:rPr lang="de-DE" altLang="en-US" b="1"/>
            </a:br>
            <a:r>
              <a:rPr lang="de-DE" altLang="en-US" b="1"/>
              <a:t>pellets, district heat </a:t>
            </a:r>
          </a:p>
        </p:txBody>
      </p:sp>
      <p:sp>
        <p:nvSpPr>
          <p:cNvPr id="18446" name="Text Box 15"/>
          <p:cNvSpPr txBox="1">
            <a:spLocks noChangeArrowheads="1"/>
          </p:cNvSpPr>
          <p:nvPr/>
        </p:nvSpPr>
        <p:spPr bwMode="auto">
          <a:xfrm>
            <a:off x="4932363" y="1770335"/>
            <a:ext cx="17494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de-DE" altLang="en-US" b="1"/>
              <a:t>Heat, light, mechanical work, </a:t>
            </a:r>
          </a:p>
        </p:txBody>
      </p:sp>
      <p:sp>
        <p:nvSpPr>
          <p:cNvPr id="18447" name="Text Box 16"/>
          <p:cNvSpPr txBox="1">
            <a:spLocks noChangeArrowheads="1"/>
          </p:cNvSpPr>
          <p:nvPr/>
        </p:nvSpPr>
        <p:spPr bwMode="auto">
          <a:xfrm>
            <a:off x="6900863" y="1698898"/>
            <a:ext cx="2049462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de-DE" altLang="en-US" b="1"/>
              <a:t>Warm and bright rooms, mobility ....</a:t>
            </a:r>
            <a:endParaRPr lang="de-DE" altLang="en-US" sz="3600" b="1"/>
          </a:p>
        </p:txBody>
      </p:sp>
      <p:sp>
        <p:nvSpPr>
          <p:cNvPr id="18448" name="Text Box 17"/>
          <p:cNvSpPr txBox="1">
            <a:spLocks noChangeArrowheads="1"/>
          </p:cNvSpPr>
          <p:nvPr/>
        </p:nvSpPr>
        <p:spPr bwMode="auto">
          <a:xfrm>
            <a:off x="6308725" y="6343923"/>
            <a:ext cx="2835275" cy="314325"/>
          </a:xfrm>
          <a:prstGeom prst="rect">
            <a:avLst/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de-DE" altLang="en-US" sz="1400" i="1"/>
              <a:t>Source: Nakicenovic/Haas (2010)</a:t>
            </a:r>
            <a:endParaRPr lang="de-AT" altLang="en-US" sz="1400" i="1"/>
          </a:p>
        </p:txBody>
      </p:sp>
      <p:sp>
        <p:nvSpPr>
          <p:cNvPr id="18449" name="Text Box 18"/>
          <p:cNvSpPr txBox="1">
            <a:spLocks noChangeArrowheads="1"/>
          </p:cNvSpPr>
          <p:nvPr/>
        </p:nvSpPr>
        <p:spPr bwMode="auto">
          <a:xfrm>
            <a:off x="1799327" y="-27384"/>
            <a:ext cx="531267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en-US" sz="4000" b="1" dirty="0" smtClean="0">
                <a:solidFill>
                  <a:srgbClr val="FF0000"/>
                </a:solidFill>
              </a:rPr>
              <a:t>3. </a:t>
            </a:r>
            <a:r>
              <a:rPr lang="de-DE" altLang="en-US" sz="4000" b="1" dirty="0" err="1" smtClean="0">
                <a:solidFill>
                  <a:srgbClr val="FF0000"/>
                </a:solidFill>
              </a:rPr>
              <a:t>Energy</a:t>
            </a:r>
            <a:r>
              <a:rPr lang="de-DE" altLang="en-US" sz="4000" b="1" dirty="0" smtClean="0">
                <a:solidFill>
                  <a:srgbClr val="FF0000"/>
                </a:solidFill>
              </a:rPr>
              <a:t> </a:t>
            </a:r>
            <a:r>
              <a:rPr lang="de-DE" altLang="en-US" sz="4000" b="1" dirty="0" err="1" smtClean="0">
                <a:solidFill>
                  <a:srgbClr val="FF0000"/>
                </a:solidFill>
              </a:rPr>
              <a:t>chains</a:t>
            </a:r>
            <a:r>
              <a:rPr lang="de-DE" altLang="en-US" sz="4000" b="1" dirty="0" smtClean="0">
                <a:solidFill>
                  <a:srgbClr val="FF0000"/>
                </a:solidFill>
              </a:rPr>
              <a:t> </a:t>
            </a:r>
            <a:r>
              <a:rPr lang="de-DE" altLang="en-US" sz="4000" b="1" dirty="0" err="1" smtClean="0">
                <a:solidFill>
                  <a:srgbClr val="FF0000"/>
                </a:solidFill>
              </a:rPr>
              <a:t>and</a:t>
            </a:r>
            <a:r>
              <a:rPr lang="de-DE" altLang="en-US" sz="4000" b="1" dirty="0" smtClean="0">
                <a:solidFill>
                  <a:srgbClr val="FF0000"/>
                </a:solidFill>
              </a:rPr>
              <a:t/>
            </a:r>
            <a:br>
              <a:rPr lang="de-DE" altLang="en-US" sz="4000" b="1" dirty="0" smtClean="0">
                <a:solidFill>
                  <a:srgbClr val="FF0000"/>
                </a:solidFill>
              </a:rPr>
            </a:br>
            <a:r>
              <a:rPr lang="de-DE" altLang="en-US" sz="4000" b="1" dirty="0" smtClean="0">
                <a:solidFill>
                  <a:srgbClr val="FF0000"/>
                </a:solidFill>
              </a:rPr>
              <a:t> </a:t>
            </a:r>
            <a:r>
              <a:rPr lang="de-DE" altLang="en-US" sz="4000" b="1" dirty="0" err="1" smtClean="0">
                <a:solidFill>
                  <a:srgbClr val="FF0000"/>
                </a:solidFill>
              </a:rPr>
              <a:t>energy</a:t>
            </a:r>
            <a:r>
              <a:rPr lang="de-DE" altLang="en-US" sz="4000" b="1" dirty="0" smtClean="0">
                <a:solidFill>
                  <a:srgbClr val="FF0000"/>
                </a:solidFill>
              </a:rPr>
              <a:t> </a:t>
            </a:r>
            <a:r>
              <a:rPr lang="de-DE" altLang="en-US" sz="4000" b="1" dirty="0" err="1" smtClean="0">
                <a:solidFill>
                  <a:srgbClr val="FF0000"/>
                </a:solidFill>
              </a:rPr>
              <a:t>systems</a:t>
            </a:r>
            <a:r>
              <a:rPr lang="de-DE" altLang="en-US" sz="4000" b="1" dirty="0" smtClean="0">
                <a:solidFill>
                  <a:srgbClr val="FF0000"/>
                </a:solidFill>
              </a:rPr>
              <a:t> </a:t>
            </a:r>
            <a:r>
              <a:rPr lang="de-DE" altLang="en-US" sz="3600" b="1" dirty="0" smtClean="0">
                <a:solidFill>
                  <a:srgbClr val="FF0000"/>
                </a:solidFill>
              </a:rPr>
              <a:t> </a:t>
            </a:r>
            <a:endParaRPr lang="de-DE" altLang="en-US" sz="3600" b="1" dirty="0">
              <a:solidFill>
                <a:srgbClr val="FF0000"/>
              </a:solidFill>
            </a:endParaRPr>
          </a:p>
        </p:txBody>
      </p:sp>
      <p:sp>
        <p:nvSpPr>
          <p:cNvPr id="18450" name="Text Box 19"/>
          <p:cNvSpPr txBox="1">
            <a:spLocks noChangeArrowheads="1"/>
          </p:cNvSpPr>
          <p:nvPr/>
        </p:nvSpPr>
        <p:spPr bwMode="auto">
          <a:xfrm>
            <a:off x="107504" y="1193378"/>
            <a:ext cx="43545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de-DE" altLang="en-US" sz="3200" b="1" dirty="0" err="1">
                <a:solidFill>
                  <a:srgbClr val="0000FF"/>
                </a:solidFill>
              </a:rPr>
              <a:t>Categories</a:t>
            </a:r>
            <a:r>
              <a:rPr lang="de-DE" altLang="en-US" sz="3200" b="1" dirty="0">
                <a:solidFill>
                  <a:srgbClr val="0000FF"/>
                </a:solidFill>
              </a:rPr>
              <a:t> </a:t>
            </a:r>
            <a:r>
              <a:rPr lang="de-DE" altLang="en-US" sz="3200" b="1" dirty="0" err="1">
                <a:solidFill>
                  <a:srgbClr val="0000FF"/>
                </a:solidFill>
              </a:rPr>
              <a:t>of</a:t>
            </a:r>
            <a:r>
              <a:rPr lang="de-DE" altLang="en-US" sz="3200" b="1" dirty="0">
                <a:solidFill>
                  <a:srgbClr val="0000FF"/>
                </a:solidFill>
              </a:rPr>
              <a:t> </a:t>
            </a:r>
            <a:r>
              <a:rPr lang="de-DE" altLang="en-US" sz="3200" b="1" dirty="0" err="1">
                <a:solidFill>
                  <a:srgbClr val="0000FF"/>
                </a:solidFill>
              </a:rPr>
              <a:t>energy</a:t>
            </a:r>
            <a:r>
              <a:rPr lang="de-DE" altLang="en-US" sz="3200" b="1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18451" name="Oval 19"/>
          <p:cNvSpPr>
            <a:spLocks noChangeArrowheads="1"/>
          </p:cNvSpPr>
          <p:nvPr/>
        </p:nvSpPr>
        <p:spPr bwMode="auto">
          <a:xfrm>
            <a:off x="6900863" y="2705373"/>
            <a:ext cx="2243137" cy="1374775"/>
          </a:xfrm>
          <a:prstGeom prst="ellipse">
            <a:avLst/>
          </a:prstGeom>
          <a:noFill/>
          <a:ln w="63500" algn="ctr">
            <a:solidFill>
              <a:srgbClr val="00B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endParaRPr lang="en-US" altLang="en-US" sz="24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3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7504"/>
            <a:ext cx="7772400" cy="4572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kern="1200" dirty="0" smtClean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What </a:t>
            </a:r>
            <a:r>
              <a:rPr lang="en-US" sz="4000" b="1" kern="1200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is an </a:t>
            </a:r>
            <a:r>
              <a:rPr lang="en-US" sz="4000" b="1" kern="1200" dirty="0" smtClean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n-US" sz="4000" b="1" kern="1200" dirty="0" smtClean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</a:br>
            <a:r>
              <a:rPr lang="en-US" sz="4000" b="1" kern="1200" dirty="0" smtClean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energy </a:t>
            </a:r>
            <a:r>
              <a:rPr lang="en-US" sz="4000" b="1" kern="1200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system?</a:t>
            </a:r>
          </a:p>
        </p:txBody>
      </p:sp>
      <p:sp>
        <p:nvSpPr>
          <p:cNvPr id="1803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493409"/>
            <a:ext cx="8256588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/>
              <a:t>An energy system comprises an energy supply and an end-use sector.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/>
              <a:t>The supply sector consists of processes for extracting energy resources, converting these into more desirable and sustainable forms of energy and delivering these to places where the demand exists.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/>
              <a:t>The end-use sector provides services such as cooking, illumination, transportation and consumer goods.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/>
              <a:t>The purpose of the energy system is the fulfillment of demand for energy services.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928154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3"/>
          <p:cNvGraphicFramePr>
            <a:graphicFrameLocks noChangeAspect="1"/>
          </p:cNvGraphicFramePr>
          <p:nvPr/>
        </p:nvGraphicFramePr>
        <p:xfrm>
          <a:off x="684213" y="908050"/>
          <a:ext cx="8143875" cy="564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2" name="Slide" r:id="rId4" imgW="4953000" imgH="3429000" progId="PowerPoint.Slide.8">
                  <p:embed/>
                </p:oleObj>
              </mc:Choice>
              <mc:Fallback>
                <p:oleObj name="Slide" r:id="rId4" imgW="4953000" imgH="3429000" progId="PowerPoint.Slid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908050"/>
                        <a:ext cx="8143875" cy="5640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5148263" y="6481763"/>
            <a:ext cx="3495675" cy="376237"/>
          </a:xfrm>
          <a:prstGeom prst="rect">
            <a:avLst/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de-DE" altLang="en-US" i="1"/>
              <a:t>Source: Nakicenovic et al (1997)</a:t>
            </a:r>
            <a:endParaRPr lang="de-AT" altLang="en-US" i="1"/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1331913" y="0"/>
            <a:ext cx="6391493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de-DE" altLang="en-US" sz="3600" b="1" dirty="0" smtClean="0">
                <a:solidFill>
                  <a:srgbClr val="FF0000"/>
                </a:solidFill>
              </a:rPr>
              <a:t>  </a:t>
            </a:r>
            <a:r>
              <a:rPr lang="de-DE" altLang="en-US" sz="3600" b="1" dirty="0" err="1" smtClean="0">
                <a:solidFill>
                  <a:srgbClr val="FF0000"/>
                </a:solidFill>
              </a:rPr>
              <a:t>What</a:t>
            </a:r>
            <a:r>
              <a:rPr lang="de-DE" altLang="en-US" sz="3600" b="1" dirty="0" smtClean="0">
                <a:solidFill>
                  <a:srgbClr val="FF0000"/>
                </a:solidFill>
              </a:rPr>
              <a:t> </a:t>
            </a:r>
            <a:r>
              <a:rPr lang="de-DE" altLang="en-US" sz="3600" b="1" dirty="0" err="1">
                <a:solidFill>
                  <a:srgbClr val="FF0000"/>
                </a:solidFill>
              </a:rPr>
              <a:t>is</a:t>
            </a:r>
            <a:r>
              <a:rPr lang="de-DE" altLang="en-US" sz="3600" b="1" dirty="0">
                <a:solidFill>
                  <a:srgbClr val="FF0000"/>
                </a:solidFill>
              </a:rPr>
              <a:t> an </a:t>
            </a:r>
            <a:r>
              <a:rPr lang="de-DE" altLang="en-US" sz="3600" b="1" dirty="0" err="1">
                <a:solidFill>
                  <a:srgbClr val="FF0000"/>
                </a:solidFill>
              </a:rPr>
              <a:t>energy</a:t>
            </a:r>
            <a:r>
              <a:rPr lang="de-DE" altLang="en-US" sz="3600" b="1" dirty="0">
                <a:solidFill>
                  <a:srgbClr val="FF0000"/>
                </a:solidFill>
              </a:rPr>
              <a:t> </a:t>
            </a:r>
            <a:r>
              <a:rPr lang="de-DE" altLang="en-US" sz="3600" b="1" dirty="0" err="1">
                <a:solidFill>
                  <a:srgbClr val="FF0000"/>
                </a:solidFill>
              </a:rPr>
              <a:t>system</a:t>
            </a:r>
            <a:r>
              <a:rPr lang="de-DE" altLang="en-US" sz="3600" b="1" dirty="0">
                <a:solidFill>
                  <a:srgbClr val="FF0000"/>
                </a:solidFill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altLang="en-US" smtClean="0"/>
          </a:p>
        </p:txBody>
      </p:sp>
      <p:graphicFrame>
        <p:nvGraphicFramePr>
          <p:cNvPr id="20483" name="Object 3"/>
          <p:cNvGraphicFramePr>
            <a:graphicFrameLocks noChangeAspect="1"/>
          </p:cNvGraphicFramePr>
          <p:nvPr/>
        </p:nvGraphicFramePr>
        <p:xfrm>
          <a:off x="0" y="549275"/>
          <a:ext cx="9109075" cy="630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8" name="Slide" r:id="rId4" imgW="4953000" imgH="3429000" progId="PowerPoint.Slide.8">
                  <p:embed/>
                </p:oleObj>
              </mc:Choice>
              <mc:Fallback>
                <p:oleObj name="Slide" r:id="rId4" imgW="4953000" imgH="3429000" progId="PowerPoint.Slid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49275"/>
                        <a:ext cx="9109075" cy="6308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084888" y="6543675"/>
            <a:ext cx="2835275" cy="314325"/>
          </a:xfrm>
          <a:prstGeom prst="rect">
            <a:avLst/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de-DE" altLang="en-US" sz="1400" i="1"/>
              <a:t>Source: Nakicenovic/Haas (2010)</a:t>
            </a:r>
            <a:endParaRPr lang="de-AT" altLang="en-US" sz="1400" i="1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1908175" y="188913"/>
            <a:ext cx="5592763" cy="946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en-US" sz="2800" b="1">
                <a:solidFill>
                  <a:srgbClr val="FF0000"/>
                </a:solidFill>
              </a:rPr>
              <a:t>ARCHITECTURE OF THE</a:t>
            </a:r>
            <a:br>
              <a:rPr lang="de-DE" altLang="en-US" sz="2800" b="1">
                <a:solidFill>
                  <a:srgbClr val="FF0000"/>
                </a:solidFill>
              </a:rPr>
            </a:br>
            <a:r>
              <a:rPr lang="de-DE" altLang="en-US" sz="2800" b="1">
                <a:solidFill>
                  <a:srgbClr val="FF0000"/>
                </a:solidFill>
              </a:rPr>
              <a:t> ENERGY SYSTEM:  EXAMPLE! </a:t>
            </a:r>
          </a:p>
        </p:txBody>
      </p:sp>
      <p:sp>
        <p:nvSpPr>
          <p:cNvPr id="104454" name="Text Box 6"/>
          <p:cNvSpPr txBox="1">
            <a:spLocks noChangeArrowheads="1"/>
          </p:cNvSpPr>
          <p:nvPr/>
        </p:nvSpPr>
        <p:spPr bwMode="auto">
          <a:xfrm>
            <a:off x="2700338" y="5949950"/>
            <a:ext cx="5202237" cy="46672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en-US" sz="2400" b="1">
                <a:solidFill>
                  <a:srgbClr val="0000FF"/>
                </a:solidFill>
              </a:rPr>
              <a:t>Communicating with Grandmother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6690" name="Rectangle 2"/>
          <p:cNvSpPr>
            <a:spLocks noChangeArrowheads="1"/>
          </p:cNvSpPr>
          <p:nvPr/>
        </p:nvSpPr>
        <p:spPr bwMode="auto">
          <a:xfrm>
            <a:off x="909638" y="1108075"/>
            <a:ext cx="7388225" cy="49514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6691" name="Freeform 3"/>
          <p:cNvSpPr>
            <a:spLocks/>
          </p:cNvSpPr>
          <p:nvPr/>
        </p:nvSpPr>
        <p:spPr bwMode="auto">
          <a:xfrm>
            <a:off x="882650" y="1092200"/>
            <a:ext cx="7427913" cy="4992688"/>
          </a:xfrm>
          <a:custGeom>
            <a:avLst/>
            <a:gdLst>
              <a:gd name="T0" fmla="*/ 0 w 4679"/>
              <a:gd name="T1" fmla="*/ 0 h 3145"/>
              <a:gd name="T2" fmla="*/ 4679 w 4679"/>
              <a:gd name="T3" fmla="*/ 0 h 3145"/>
              <a:gd name="T4" fmla="*/ 4679 w 4679"/>
              <a:gd name="T5" fmla="*/ 3145 h 3145"/>
              <a:gd name="T6" fmla="*/ 0 w 4679"/>
              <a:gd name="T7" fmla="*/ 3145 h 3145"/>
              <a:gd name="T8" fmla="*/ 0 w 4679"/>
              <a:gd name="T9" fmla="*/ 0 h 3145"/>
              <a:gd name="T10" fmla="*/ 29 w 4679"/>
              <a:gd name="T11" fmla="*/ 0 h 3145"/>
              <a:gd name="T12" fmla="*/ 59 w 4679"/>
              <a:gd name="T13" fmla="*/ 0 h 3145"/>
              <a:gd name="T14" fmla="*/ 59 w 4679"/>
              <a:gd name="T15" fmla="*/ 59 h 3145"/>
              <a:gd name="T16" fmla="*/ 4621 w 4679"/>
              <a:gd name="T17" fmla="*/ 59 h 3145"/>
              <a:gd name="T18" fmla="*/ 4621 w 4679"/>
              <a:gd name="T19" fmla="*/ 3088 h 3145"/>
              <a:gd name="T20" fmla="*/ 59 w 4679"/>
              <a:gd name="T21" fmla="*/ 3088 h 3145"/>
              <a:gd name="T22" fmla="*/ 59 w 4679"/>
              <a:gd name="T23" fmla="*/ 59 h 3145"/>
              <a:gd name="T24" fmla="*/ 58 w 4679"/>
              <a:gd name="T25" fmla="*/ 0 h 3145"/>
              <a:gd name="T26" fmla="*/ 0 w 4679"/>
              <a:gd name="T27" fmla="*/ 0 h 3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679" h="3145">
                <a:moveTo>
                  <a:pt x="0" y="0"/>
                </a:moveTo>
                <a:lnTo>
                  <a:pt x="4679" y="0"/>
                </a:lnTo>
                <a:lnTo>
                  <a:pt x="4679" y="3145"/>
                </a:lnTo>
                <a:lnTo>
                  <a:pt x="0" y="3145"/>
                </a:lnTo>
                <a:lnTo>
                  <a:pt x="0" y="0"/>
                </a:lnTo>
                <a:lnTo>
                  <a:pt x="29" y="0"/>
                </a:lnTo>
                <a:lnTo>
                  <a:pt x="59" y="0"/>
                </a:lnTo>
                <a:lnTo>
                  <a:pt x="59" y="59"/>
                </a:lnTo>
                <a:lnTo>
                  <a:pt x="4621" y="59"/>
                </a:lnTo>
                <a:lnTo>
                  <a:pt x="4621" y="3088"/>
                </a:lnTo>
                <a:lnTo>
                  <a:pt x="59" y="3088"/>
                </a:lnTo>
                <a:lnTo>
                  <a:pt x="59" y="59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6692" name="Line 4"/>
          <p:cNvSpPr>
            <a:spLocks noChangeShapeType="1"/>
          </p:cNvSpPr>
          <p:nvPr/>
        </p:nvSpPr>
        <p:spPr bwMode="auto">
          <a:xfrm flipV="1">
            <a:off x="8215313" y="1092200"/>
            <a:ext cx="90487" cy="904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6693" name="Line 5"/>
          <p:cNvSpPr>
            <a:spLocks noChangeShapeType="1"/>
          </p:cNvSpPr>
          <p:nvPr/>
        </p:nvSpPr>
        <p:spPr bwMode="auto">
          <a:xfrm>
            <a:off x="8218488" y="5992813"/>
            <a:ext cx="92075" cy="9048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6694" name="Line 6"/>
          <p:cNvSpPr>
            <a:spLocks noChangeShapeType="1"/>
          </p:cNvSpPr>
          <p:nvPr/>
        </p:nvSpPr>
        <p:spPr bwMode="auto">
          <a:xfrm flipV="1">
            <a:off x="881063" y="5988050"/>
            <a:ext cx="92075" cy="920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6695" name="Line 7"/>
          <p:cNvSpPr>
            <a:spLocks noChangeShapeType="1"/>
          </p:cNvSpPr>
          <p:nvPr/>
        </p:nvSpPr>
        <p:spPr bwMode="auto">
          <a:xfrm>
            <a:off x="882650" y="1092200"/>
            <a:ext cx="92075" cy="904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6696" name="Freeform 8"/>
          <p:cNvSpPr>
            <a:spLocks/>
          </p:cNvSpPr>
          <p:nvPr/>
        </p:nvSpPr>
        <p:spPr bwMode="auto">
          <a:xfrm>
            <a:off x="965200" y="1096963"/>
            <a:ext cx="19050" cy="82550"/>
          </a:xfrm>
          <a:custGeom>
            <a:avLst/>
            <a:gdLst>
              <a:gd name="T0" fmla="*/ 0 w 12"/>
              <a:gd name="T1" fmla="*/ 0 h 52"/>
              <a:gd name="T2" fmla="*/ 12 w 12"/>
              <a:gd name="T3" fmla="*/ 0 h 52"/>
              <a:gd name="T4" fmla="*/ 12 w 12"/>
              <a:gd name="T5" fmla="*/ 52 h 52"/>
              <a:gd name="T6" fmla="*/ 7 w 12"/>
              <a:gd name="T7" fmla="*/ 52 h 52"/>
              <a:gd name="T8" fmla="*/ 0 w 12"/>
              <a:gd name="T9" fmla="*/ 43 h 52"/>
              <a:gd name="T10" fmla="*/ 0 w 12"/>
              <a:gd name="T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" h="52">
                <a:moveTo>
                  <a:pt x="0" y="0"/>
                </a:moveTo>
                <a:lnTo>
                  <a:pt x="12" y="0"/>
                </a:lnTo>
                <a:lnTo>
                  <a:pt x="12" y="52"/>
                </a:lnTo>
                <a:lnTo>
                  <a:pt x="7" y="52"/>
                </a:lnTo>
                <a:lnTo>
                  <a:pt x="0" y="43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6697" name="Rectangle 9"/>
          <p:cNvSpPr>
            <a:spLocks noChangeArrowheads="1"/>
          </p:cNvSpPr>
          <p:nvPr/>
        </p:nvSpPr>
        <p:spPr bwMode="auto">
          <a:xfrm>
            <a:off x="2249715" y="228600"/>
            <a:ext cx="456535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Helvetica" pitchFamily="34" charset="0"/>
                <a:cs typeface="Lucida Sans Unicode" pitchFamily="34" charset="0"/>
              </a:rPr>
              <a:t>Global Energy Flows</a:t>
            </a:r>
            <a:endParaRPr lang="en-US" sz="3600" dirty="0">
              <a:solidFill>
                <a:srgbClr val="FF0000"/>
              </a:solidFill>
              <a:cs typeface="Lucida Sans Unicode" pitchFamily="34" charset="0"/>
            </a:endParaRPr>
          </a:p>
        </p:txBody>
      </p:sp>
      <p:sp>
        <p:nvSpPr>
          <p:cNvPr id="2546698" name="Rectangle 10"/>
          <p:cNvSpPr>
            <a:spLocks noChangeArrowheads="1"/>
          </p:cNvSpPr>
          <p:nvPr/>
        </p:nvSpPr>
        <p:spPr bwMode="auto">
          <a:xfrm>
            <a:off x="5408613" y="4325938"/>
            <a:ext cx="2359025" cy="487362"/>
          </a:xfrm>
          <a:prstGeom prst="rect">
            <a:avLst/>
          </a:prstGeom>
          <a:solidFill>
            <a:srgbClr val="007200"/>
          </a:solidFill>
          <a:ln w="7938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6699" name="Rectangle 11"/>
          <p:cNvSpPr>
            <a:spLocks noChangeArrowheads="1"/>
          </p:cNvSpPr>
          <p:nvPr/>
        </p:nvSpPr>
        <p:spPr bwMode="auto">
          <a:xfrm>
            <a:off x="5410200" y="2078038"/>
            <a:ext cx="2355850" cy="469900"/>
          </a:xfrm>
          <a:prstGeom prst="rect">
            <a:avLst/>
          </a:prstGeom>
          <a:solidFill>
            <a:srgbClr val="007200"/>
          </a:solidFill>
          <a:ln w="7938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6700" name="Rectangle 12"/>
          <p:cNvSpPr>
            <a:spLocks noChangeArrowheads="1"/>
          </p:cNvSpPr>
          <p:nvPr/>
        </p:nvSpPr>
        <p:spPr bwMode="auto">
          <a:xfrm>
            <a:off x="5408613" y="2813050"/>
            <a:ext cx="2359025" cy="473075"/>
          </a:xfrm>
          <a:prstGeom prst="rect">
            <a:avLst/>
          </a:prstGeom>
          <a:solidFill>
            <a:srgbClr val="007200"/>
          </a:solidFill>
          <a:ln w="7938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6701" name="Rectangle 13"/>
          <p:cNvSpPr>
            <a:spLocks noChangeArrowheads="1"/>
          </p:cNvSpPr>
          <p:nvPr/>
        </p:nvSpPr>
        <p:spPr bwMode="auto">
          <a:xfrm>
            <a:off x="5408613" y="3540125"/>
            <a:ext cx="2359025" cy="487363"/>
          </a:xfrm>
          <a:prstGeom prst="rect">
            <a:avLst/>
          </a:prstGeom>
          <a:solidFill>
            <a:srgbClr val="007200"/>
          </a:solidFill>
          <a:ln w="7938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6702" name="Rectangle 14"/>
          <p:cNvSpPr>
            <a:spLocks noChangeArrowheads="1"/>
          </p:cNvSpPr>
          <p:nvPr/>
        </p:nvSpPr>
        <p:spPr bwMode="auto">
          <a:xfrm>
            <a:off x="3135313" y="5124450"/>
            <a:ext cx="2732087" cy="473075"/>
          </a:xfrm>
          <a:prstGeom prst="rect">
            <a:avLst/>
          </a:prstGeom>
          <a:solidFill>
            <a:srgbClr val="FFD90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6703" name="Rectangle 15"/>
          <p:cNvSpPr>
            <a:spLocks noChangeArrowheads="1"/>
          </p:cNvSpPr>
          <p:nvPr/>
        </p:nvSpPr>
        <p:spPr bwMode="auto">
          <a:xfrm>
            <a:off x="3140075" y="4325938"/>
            <a:ext cx="2114550" cy="487362"/>
          </a:xfrm>
          <a:prstGeom prst="rect">
            <a:avLst/>
          </a:prstGeom>
          <a:solidFill>
            <a:srgbClr val="0000FF"/>
          </a:solidFill>
          <a:ln w="7938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6704" name="Rectangle 16"/>
          <p:cNvSpPr>
            <a:spLocks noChangeArrowheads="1"/>
          </p:cNvSpPr>
          <p:nvPr/>
        </p:nvSpPr>
        <p:spPr bwMode="auto">
          <a:xfrm>
            <a:off x="3143250" y="2078038"/>
            <a:ext cx="2111375" cy="469900"/>
          </a:xfrm>
          <a:prstGeom prst="rect">
            <a:avLst/>
          </a:prstGeom>
          <a:solidFill>
            <a:srgbClr val="0000FF"/>
          </a:solidFill>
          <a:ln w="7938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6705" name="Rectangle 17"/>
          <p:cNvSpPr>
            <a:spLocks noChangeArrowheads="1"/>
          </p:cNvSpPr>
          <p:nvPr/>
        </p:nvSpPr>
        <p:spPr bwMode="auto">
          <a:xfrm>
            <a:off x="3140075" y="2813050"/>
            <a:ext cx="2114550" cy="473075"/>
          </a:xfrm>
          <a:prstGeom prst="rect">
            <a:avLst/>
          </a:prstGeom>
          <a:solidFill>
            <a:srgbClr val="0000FF"/>
          </a:solidFill>
          <a:ln w="7938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6706" name="Rectangle 18"/>
          <p:cNvSpPr>
            <a:spLocks noChangeArrowheads="1"/>
          </p:cNvSpPr>
          <p:nvPr/>
        </p:nvSpPr>
        <p:spPr bwMode="auto">
          <a:xfrm>
            <a:off x="3140075" y="3540125"/>
            <a:ext cx="2114550" cy="487363"/>
          </a:xfrm>
          <a:prstGeom prst="rect">
            <a:avLst/>
          </a:prstGeom>
          <a:solidFill>
            <a:srgbClr val="0000FF"/>
          </a:solidFill>
          <a:ln w="7938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6707" name="Freeform 19"/>
          <p:cNvSpPr>
            <a:spLocks/>
          </p:cNvSpPr>
          <p:nvPr/>
        </p:nvSpPr>
        <p:spPr bwMode="auto">
          <a:xfrm>
            <a:off x="2082800" y="2603500"/>
            <a:ext cx="679450" cy="3227388"/>
          </a:xfrm>
          <a:custGeom>
            <a:avLst/>
            <a:gdLst>
              <a:gd name="T0" fmla="*/ 0 w 428"/>
              <a:gd name="T1" fmla="*/ 8 h 2033"/>
              <a:gd name="T2" fmla="*/ 0 w 428"/>
              <a:gd name="T3" fmla="*/ 1813 h 2033"/>
              <a:gd name="T4" fmla="*/ 214 w 428"/>
              <a:gd name="T5" fmla="*/ 2033 h 2033"/>
              <a:gd name="T6" fmla="*/ 428 w 428"/>
              <a:gd name="T7" fmla="*/ 1813 h 2033"/>
              <a:gd name="T8" fmla="*/ 428 w 428"/>
              <a:gd name="T9" fmla="*/ 1526 h 2033"/>
              <a:gd name="T10" fmla="*/ 268 w 428"/>
              <a:gd name="T11" fmla="*/ 1354 h 2033"/>
              <a:gd name="T12" fmla="*/ 268 w 428"/>
              <a:gd name="T13" fmla="*/ 906 h 2033"/>
              <a:gd name="T14" fmla="*/ 138 w 428"/>
              <a:gd name="T15" fmla="*/ 757 h 2033"/>
              <a:gd name="T16" fmla="*/ 138 w 428"/>
              <a:gd name="T17" fmla="*/ 336 h 2033"/>
              <a:gd name="T18" fmla="*/ 106 w 428"/>
              <a:gd name="T19" fmla="*/ 276 h 2033"/>
              <a:gd name="T20" fmla="*/ 106 w 428"/>
              <a:gd name="T21" fmla="*/ 0 h 2033"/>
              <a:gd name="T22" fmla="*/ 0 w 428"/>
              <a:gd name="T23" fmla="*/ 0 h 2033"/>
              <a:gd name="T24" fmla="*/ 0 w 428"/>
              <a:gd name="T25" fmla="*/ 8 h 20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28" h="2033">
                <a:moveTo>
                  <a:pt x="0" y="8"/>
                </a:moveTo>
                <a:lnTo>
                  <a:pt x="0" y="1813"/>
                </a:lnTo>
                <a:lnTo>
                  <a:pt x="214" y="2033"/>
                </a:lnTo>
                <a:lnTo>
                  <a:pt x="428" y="1813"/>
                </a:lnTo>
                <a:lnTo>
                  <a:pt x="428" y="1526"/>
                </a:lnTo>
                <a:lnTo>
                  <a:pt x="268" y="1354"/>
                </a:lnTo>
                <a:lnTo>
                  <a:pt x="268" y="906"/>
                </a:lnTo>
                <a:lnTo>
                  <a:pt x="138" y="757"/>
                </a:lnTo>
                <a:lnTo>
                  <a:pt x="138" y="336"/>
                </a:lnTo>
                <a:lnTo>
                  <a:pt x="106" y="276"/>
                </a:lnTo>
                <a:lnTo>
                  <a:pt x="106" y="0"/>
                </a:lnTo>
                <a:lnTo>
                  <a:pt x="0" y="0"/>
                </a:lnTo>
                <a:lnTo>
                  <a:pt x="0" y="8"/>
                </a:lnTo>
                <a:close/>
              </a:path>
            </a:pathLst>
          </a:custGeom>
          <a:solidFill>
            <a:srgbClr val="FFD90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6708" name="Freeform 20"/>
          <p:cNvSpPr>
            <a:spLocks/>
          </p:cNvSpPr>
          <p:nvPr/>
        </p:nvSpPr>
        <p:spPr bwMode="auto">
          <a:xfrm>
            <a:off x="2084388" y="2254250"/>
            <a:ext cx="1030287" cy="511175"/>
          </a:xfrm>
          <a:custGeom>
            <a:avLst/>
            <a:gdLst>
              <a:gd name="T0" fmla="*/ 402 w 2403"/>
              <a:gd name="T1" fmla="*/ 0 h 1192"/>
              <a:gd name="T2" fmla="*/ 114 w 2403"/>
              <a:gd name="T3" fmla="*/ 125 h 1192"/>
              <a:gd name="T4" fmla="*/ 0 w 2403"/>
              <a:gd name="T5" fmla="*/ 397 h 1192"/>
              <a:gd name="T6" fmla="*/ 0 w 2403"/>
              <a:gd name="T7" fmla="*/ 795 h 1192"/>
              <a:gd name="T8" fmla="*/ 200 w 2403"/>
              <a:gd name="T9" fmla="*/ 1192 h 1192"/>
              <a:gd name="T10" fmla="*/ 402 w 2403"/>
              <a:gd name="T11" fmla="*/ 795 h 1192"/>
              <a:gd name="T12" fmla="*/ 402 w 2403"/>
              <a:gd name="T13" fmla="*/ 595 h 1192"/>
              <a:gd name="T14" fmla="*/ 451 w 2403"/>
              <a:gd name="T15" fmla="*/ 447 h 1192"/>
              <a:gd name="T16" fmla="*/ 651 w 2403"/>
              <a:gd name="T17" fmla="*/ 397 h 1192"/>
              <a:gd name="T18" fmla="*/ 2403 w 2403"/>
              <a:gd name="T19" fmla="*/ 397 h 1192"/>
              <a:gd name="T20" fmla="*/ 2403 w 2403"/>
              <a:gd name="T21" fmla="*/ 0 h 1192"/>
              <a:gd name="T22" fmla="*/ 402 w 2403"/>
              <a:gd name="T23" fmla="*/ 0 h 1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03" h="1192">
                <a:moveTo>
                  <a:pt x="402" y="0"/>
                </a:moveTo>
                <a:cubicBezTo>
                  <a:pt x="274" y="17"/>
                  <a:pt x="183" y="59"/>
                  <a:pt x="114" y="125"/>
                </a:cubicBezTo>
                <a:cubicBezTo>
                  <a:pt x="48" y="192"/>
                  <a:pt x="7" y="281"/>
                  <a:pt x="0" y="397"/>
                </a:cubicBezTo>
                <a:cubicBezTo>
                  <a:pt x="0" y="397"/>
                  <a:pt x="0" y="795"/>
                  <a:pt x="0" y="795"/>
                </a:cubicBezTo>
                <a:cubicBezTo>
                  <a:pt x="0" y="795"/>
                  <a:pt x="200" y="1192"/>
                  <a:pt x="200" y="1192"/>
                </a:cubicBezTo>
                <a:cubicBezTo>
                  <a:pt x="200" y="1192"/>
                  <a:pt x="402" y="795"/>
                  <a:pt x="402" y="795"/>
                </a:cubicBezTo>
                <a:cubicBezTo>
                  <a:pt x="402" y="795"/>
                  <a:pt x="402" y="595"/>
                  <a:pt x="402" y="595"/>
                </a:cubicBezTo>
                <a:cubicBezTo>
                  <a:pt x="393" y="531"/>
                  <a:pt x="410" y="479"/>
                  <a:pt x="451" y="447"/>
                </a:cubicBezTo>
                <a:cubicBezTo>
                  <a:pt x="493" y="415"/>
                  <a:pt x="557" y="395"/>
                  <a:pt x="651" y="397"/>
                </a:cubicBezTo>
                <a:cubicBezTo>
                  <a:pt x="651" y="397"/>
                  <a:pt x="2403" y="397"/>
                  <a:pt x="2403" y="397"/>
                </a:cubicBezTo>
                <a:cubicBezTo>
                  <a:pt x="2403" y="397"/>
                  <a:pt x="2403" y="0"/>
                  <a:pt x="2403" y="0"/>
                </a:cubicBezTo>
                <a:cubicBezTo>
                  <a:pt x="2403" y="0"/>
                  <a:pt x="402" y="0"/>
                  <a:pt x="402" y="0"/>
                </a:cubicBezTo>
                <a:close/>
              </a:path>
            </a:pathLst>
          </a:custGeom>
          <a:solidFill>
            <a:srgbClr val="FF0000"/>
          </a:solidFill>
          <a:ln w="7938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6709" name="Freeform 21"/>
          <p:cNvSpPr>
            <a:spLocks/>
          </p:cNvSpPr>
          <p:nvPr/>
        </p:nvSpPr>
        <p:spPr bwMode="auto">
          <a:xfrm>
            <a:off x="2249488" y="2987675"/>
            <a:ext cx="866775" cy="176213"/>
          </a:xfrm>
          <a:custGeom>
            <a:avLst/>
            <a:gdLst>
              <a:gd name="T0" fmla="*/ 136 w 2021"/>
              <a:gd name="T1" fmla="*/ 0 h 411"/>
              <a:gd name="T2" fmla="*/ 39 w 2021"/>
              <a:gd name="T3" fmla="*/ 43 h 411"/>
              <a:gd name="T4" fmla="*/ 0 w 2021"/>
              <a:gd name="T5" fmla="*/ 137 h 411"/>
              <a:gd name="T6" fmla="*/ 0 w 2021"/>
              <a:gd name="T7" fmla="*/ 274 h 411"/>
              <a:gd name="T8" fmla="*/ 68 w 2021"/>
              <a:gd name="T9" fmla="*/ 411 h 411"/>
              <a:gd name="T10" fmla="*/ 136 w 2021"/>
              <a:gd name="T11" fmla="*/ 274 h 411"/>
              <a:gd name="T12" fmla="*/ 136 w 2021"/>
              <a:gd name="T13" fmla="*/ 206 h 411"/>
              <a:gd name="T14" fmla="*/ 152 w 2021"/>
              <a:gd name="T15" fmla="*/ 154 h 411"/>
              <a:gd name="T16" fmla="*/ 220 w 2021"/>
              <a:gd name="T17" fmla="*/ 137 h 411"/>
              <a:gd name="T18" fmla="*/ 2021 w 2021"/>
              <a:gd name="T19" fmla="*/ 137 h 411"/>
              <a:gd name="T20" fmla="*/ 2021 w 2021"/>
              <a:gd name="T21" fmla="*/ 0 h 411"/>
              <a:gd name="T22" fmla="*/ 136 w 2021"/>
              <a:gd name="T23" fmla="*/ 0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021" h="411">
                <a:moveTo>
                  <a:pt x="136" y="0"/>
                </a:moveTo>
                <a:cubicBezTo>
                  <a:pt x="92" y="5"/>
                  <a:pt x="62" y="20"/>
                  <a:pt x="39" y="43"/>
                </a:cubicBezTo>
                <a:cubicBezTo>
                  <a:pt x="16" y="66"/>
                  <a:pt x="3" y="97"/>
                  <a:pt x="0" y="137"/>
                </a:cubicBezTo>
                <a:cubicBezTo>
                  <a:pt x="0" y="137"/>
                  <a:pt x="0" y="274"/>
                  <a:pt x="0" y="274"/>
                </a:cubicBezTo>
                <a:cubicBezTo>
                  <a:pt x="0" y="274"/>
                  <a:pt x="68" y="411"/>
                  <a:pt x="68" y="411"/>
                </a:cubicBezTo>
                <a:cubicBezTo>
                  <a:pt x="68" y="411"/>
                  <a:pt x="136" y="274"/>
                  <a:pt x="136" y="274"/>
                </a:cubicBezTo>
                <a:cubicBezTo>
                  <a:pt x="136" y="274"/>
                  <a:pt x="136" y="206"/>
                  <a:pt x="136" y="206"/>
                </a:cubicBezTo>
                <a:cubicBezTo>
                  <a:pt x="133" y="183"/>
                  <a:pt x="139" y="165"/>
                  <a:pt x="152" y="154"/>
                </a:cubicBezTo>
                <a:cubicBezTo>
                  <a:pt x="167" y="143"/>
                  <a:pt x="189" y="136"/>
                  <a:pt x="220" y="137"/>
                </a:cubicBezTo>
                <a:cubicBezTo>
                  <a:pt x="220" y="137"/>
                  <a:pt x="2021" y="137"/>
                  <a:pt x="2021" y="137"/>
                </a:cubicBezTo>
                <a:cubicBezTo>
                  <a:pt x="2021" y="137"/>
                  <a:pt x="2021" y="0"/>
                  <a:pt x="2021" y="0"/>
                </a:cubicBezTo>
                <a:cubicBezTo>
                  <a:pt x="2021" y="0"/>
                  <a:pt x="136" y="0"/>
                  <a:pt x="136" y="0"/>
                </a:cubicBezTo>
                <a:close/>
              </a:path>
            </a:pathLst>
          </a:custGeom>
          <a:solidFill>
            <a:srgbClr val="FF0000"/>
          </a:solidFill>
          <a:ln w="7938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6710" name="Line 22"/>
          <p:cNvSpPr>
            <a:spLocks noChangeShapeType="1"/>
          </p:cNvSpPr>
          <p:nvPr/>
        </p:nvSpPr>
        <p:spPr bwMode="auto">
          <a:xfrm flipH="1">
            <a:off x="3436938" y="1836738"/>
            <a:ext cx="115887" cy="317500"/>
          </a:xfrm>
          <a:prstGeom prst="line">
            <a:avLst/>
          </a:prstGeom>
          <a:noFill/>
          <a:ln w="7938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6711" name="Freeform 23"/>
          <p:cNvSpPr>
            <a:spLocks/>
          </p:cNvSpPr>
          <p:nvPr/>
        </p:nvSpPr>
        <p:spPr bwMode="auto">
          <a:xfrm>
            <a:off x="2520950" y="4456113"/>
            <a:ext cx="1335088" cy="765175"/>
          </a:xfrm>
          <a:custGeom>
            <a:avLst/>
            <a:gdLst>
              <a:gd name="T0" fmla="*/ 597 w 3114"/>
              <a:gd name="T1" fmla="*/ 0 h 1786"/>
              <a:gd name="T2" fmla="*/ 170 w 3114"/>
              <a:gd name="T3" fmla="*/ 188 h 1786"/>
              <a:gd name="T4" fmla="*/ 0 w 3114"/>
              <a:gd name="T5" fmla="*/ 594 h 1786"/>
              <a:gd name="T6" fmla="*/ 0 w 3114"/>
              <a:gd name="T7" fmla="*/ 1191 h 1786"/>
              <a:gd name="T8" fmla="*/ 299 w 3114"/>
              <a:gd name="T9" fmla="*/ 1786 h 1786"/>
              <a:gd name="T10" fmla="*/ 597 w 3114"/>
              <a:gd name="T11" fmla="*/ 1191 h 1786"/>
              <a:gd name="T12" fmla="*/ 597 w 3114"/>
              <a:gd name="T13" fmla="*/ 893 h 1786"/>
              <a:gd name="T14" fmla="*/ 672 w 3114"/>
              <a:gd name="T15" fmla="*/ 670 h 1786"/>
              <a:gd name="T16" fmla="*/ 969 w 3114"/>
              <a:gd name="T17" fmla="*/ 594 h 1786"/>
              <a:gd name="T18" fmla="*/ 2605 w 3114"/>
              <a:gd name="T19" fmla="*/ 594 h 1786"/>
              <a:gd name="T20" fmla="*/ 3114 w 3114"/>
              <a:gd name="T21" fmla="*/ 0 h 1786"/>
              <a:gd name="T22" fmla="*/ 597 w 3114"/>
              <a:gd name="T23" fmla="*/ 0 h 1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14" h="1786">
                <a:moveTo>
                  <a:pt x="597" y="0"/>
                </a:moveTo>
                <a:cubicBezTo>
                  <a:pt x="408" y="25"/>
                  <a:pt x="272" y="89"/>
                  <a:pt x="170" y="188"/>
                </a:cubicBezTo>
                <a:cubicBezTo>
                  <a:pt x="71" y="287"/>
                  <a:pt x="11" y="422"/>
                  <a:pt x="0" y="594"/>
                </a:cubicBezTo>
                <a:cubicBezTo>
                  <a:pt x="0" y="594"/>
                  <a:pt x="0" y="1191"/>
                  <a:pt x="0" y="1191"/>
                </a:cubicBezTo>
                <a:cubicBezTo>
                  <a:pt x="0" y="1191"/>
                  <a:pt x="299" y="1786"/>
                  <a:pt x="299" y="1786"/>
                </a:cubicBezTo>
                <a:cubicBezTo>
                  <a:pt x="299" y="1786"/>
                  <a:pt x="597" y="1191"/>
                  <a:pt x="597" y="1191"/>
                </a:cubicBezTo>
                <a:cubicBezTo>
                  <a:pt x="597" y="1191"/>
                  <a:pt x="597" y="893"/>
                  <a:pt x="597" y="893"/>
                </a:cubicBezTo>
                <a:cubicBezTo>
                  <a:pt x="585" y="796"/>
                  <a:pt x="609" y="717"/>
                  <a:pt x="672" y="670"/>
                </a:cubicBezTo>
                <a:cubicBezTo>
                  <a:pt x="736" y="622"/>
                  <a:pt x="830" y="592"/>
                  <a:pt x="969" y="594"/>
                </a:cubicBezTo>
                <a:cubicBezTo>
                  <a:pt x="969" y="594"/>
                  <a:pt x="2605" y="594"/>
                  <a:pt x="2605" y="594"/>
                </a:cubicBezTo>
                <a:cubicBezTo>
                  <a:pt x="2605" y="594"/>
                  <a:pt x="3114" y="0"/>
                  <a:pt x="3114" y="0"/>
                </a:cubicBezTo>
                <a:cubicBezTo>
                  <a:pt x="3114" y="0"/>
                  <a:pt x="597" y="0"/>
                  <a:pt x="597" y="0"/>
                </a:cubicBezTo>
                <a:close/>
              </a:path>
            </a:pathLst>
          </a:custGeom>
          <a:solidFill>
            <a:srgbClr val="FF0000"/>
          </a:solidFill>
          <a:ln w="7938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6712" name="Freeform 24"/>
          <p:cNvSpPr>
            <a:spLocks/>
          </p:cNvSpPr>
          <p:nvPr/>
        </p:nvSpPr>
        <p:spPr bwMode="auto">
          <a:xfrm>
            <a:off x="3324225" y="3152775"/>
            <a:ext cx="347663" cy="638175"/>
          </a:xfrm>
          <a:custGeom>
            <a:avLst/>
            <a:gdLst>
              <a:gd name="T0" fmla="*/ 311 w 811"/>
              <a:gd name="T1" fmla="*/ 1492 h 1492"/>
              <a:gd name="T2" fmla="*/ 669 w 811"/>
              <a:gd name="T3" fmla="*/ 1334 h 1492"/>
              <a:gd name="T4" fmla="*/ 811 w 811"/>
              <a:gd name="T5" fmla="*/ 995 h 1492"/>
              <a:gd name="T6" fmla="*/ 811 w 811"/>
              <a:gd name="T7" fmla="*/ 496 h 1492"/>
              <a:gd name="T8" fmla="*/ 561 w 811"/>
              <a:gd name="T9" fmla="*/ 0 h 1492"/>
              <a:gd name="T10" fmla="*/ 311 w 811"/>
              <a:gd name="T11" fmla="*/ 496 h 1492"/>
              <a:gd name="T12" fmla="*/ 311 w 811"/>
              <a:gd name="T13" fmla="*/ 746 h 1492"/>
              <a:gd name="T14" fmla="*/ 249 w 811"/>
              <a:gd name="T15" fmla="*/ 931 h 1492"/>
              <a:gd name="T16" fmla="*/ 0 w 811"/>
              <a:gd name="T17" fmla="*/ 995 h 1492"/>
              <a:gd name="T18" fmla="*/ 311 w 811"/>
              <a:gd name="T19" fmla="*/ 1492 h 14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11" h="1492">
                <a:moveTo>
                  <a:pt x="311" y="1492"/>
                </a:moveTo>
                <a:cubicBezTo>
                  <a:pt x="470" y="1470"/>
                  <a:pt x="583" y="1418"/>
                  <a:pt x="669" y="1334"/>
                </a:cubicBezTo>
                <a:cubicBezTo>
                  <a:pt x="752" y="1251"/>
                  <a:pt x="802" y="1140"/>
                  <a:pt x="811" y="995"/>
                </a:cubicBezTo>
                <a:cubicBezTo>
                  <a:pt x="811" y="995"/>
                  <a:pt x="811" y="496"/>
                  <a:pt x="811" y="496"/>
                </a:cubicBezTo>
                <a:cubicBezTo>
                  <a:pt x="811" y="496"/>
                  <a:pt x="561" y="0"/>
                  <a:pt x="561" y="0"/>
                </a:cubicBezTo>
                <a:cubicBezTo>
                  <a:pt x="561" y="0"/>
                  <a:pt x="311" y="496"/>
                  <a:pt x="311" y="496"/>
                </a:cubicBezTo>
                <a:cubicBezTo>
                  <a:pt x="311" y="496"/>
                  <a:pt x="311" y="746"/>
                  <a:pt x="311" y="746"/>
                </a:cubicBezTo>
                <a:cubicBezTo>
                  <a:pt x="321" y="826"/>
                  <a:pt x="301" y="893"/>
                  <a:pt x="249" y="931"/>
                </a:cubicBezTo>
                <a:cubicBezTo>
                  <a:pt x="195" y="972"/>
                  <a:pt x="116" y="996"/>
                  <a:pt x="0" y="995"/>
                </a:cubicBezTo>
                <a:cubicBezTo>
                  <a:pt x="0" y="995"/>
                  <a:pt x="311" y="1492"/>
                  <a:pt x="311" y="1492"/>
                </a:cubicBezTo>
                <a:close/>
              </a:path>
            </a:pathLst>
          </a:custGeom>
          <a:solidFill>
            <a:srgbClr val="FF0000"/>
          </a:solidFill>
          <a:ln w="7938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6713" name="Freeform 25"/>
          <p:cNvSpPr>
            <a:spLocks/>
          </p:cNvSpPr>
          <p:nvPr/>
        </p:nvSpPr>
        <p:spPr bwMode="auto">
          <a:xfrm>
            <a:off x="3516313" y="3951288"/>
            <a:ext cx="414337" cy="765175"/>
          </a:xfrm>
          <a:custGeom>
            <a:avLst/>
            <a:gdLst>
              <a:gd name="T0" fmla="*/ 240 w 968"/>
              <a:gd name="T1" fmla="*/ 1786 h 1786"/>
              <a:gd name="T2" fmla="*/ 798 w 968"/>
              <a:gd name="T3" fmla="*/ 1598 h 1786"/>
              <a:gd name="T4" fmla="*/ 968 w 968"/>
              <a:gd name="T5" fmla="*/ 1191 h 1786"/>
              <a:gd name="T6" fmla="*/ 968 w 968"/>
              <a:gd name="T7" fmla="*/ 595 h 1786"/>
              <a:gd name="T8" fmla="*/ 670 w 968"/>
              <a:gd name="T9" fmla="*/ 0 h 1786"/>
              <a:gd name="T10" fmla="*/ 371 w 968"/>
              <a:gd name="T11" fmla="*/ 595 h 1786"/>
              <a:gd name="T12" fmla="*/ 371 w 968"/>
              <a:gd name="T13" fmla="*/ 894 h 1786"/>
              <a:gd name="T14" fmla="*/ 296 w 968"/>
              <a:gd name="T15" fmla="*/ 1116 h 1786"/>
              <a:gd name="T16" fmla="*/ 0 w 968"/>
              <a:gd name="T17" fmla="*/ 1191 h 1786"/>
              <a:gd name="T18" fmla="*/ 240 w 968"/>
              <a:gd name="T19" fmla="*/ 1786 h 1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68" h="1786">
                <a:moveTo>
                  <a:pt x="240" y="1786"/>
                </a:moveTo>
                <a:cubicBezTo>
                  <a:pt x="431" y="1760"/>
                  <a:pt x="696" y="1698"/>
                  <a:pt x="798" y="1598"/>
                </a:cubicBezTo>
                <a:cubicBezTo>
                  <a:pt x="898" y="1498"/>
                  <a:pt x="957" y="1364"/>
                  <a:pt x="968" y="1191"/>
                </a:cubicBezTo>
                <a:cubicBezTo>
                  <a:pt x="968" y="1191"/>
                  <a:pt x="968" y="595"/>
                  <a:pt x="968" y="595"/>
                </a:cubicBezTo>
                <a:cubicBezTo>
                  <a:pt x="968" y="595"/>
                  <a:pt x="670" y="0"/>
                  <a:pt x="670" y="0"/>
                </a:cubicBezTo>
                <a:cubicBezTo>
                  <a:pt x="670" y="0"/>
                  <a:pt x="371" y="595"/>
                  <a:pt x="371" y="595"/>
                </a:cubicBezTo>
                <a:cubicBezTo>
                  <a:pt x="371" y="595"/>
                  <a:pt x="371" y="894"/>
                  <a:pt x="371" y="894"/>
                </a:cubicBezTo>
                <a:cubicBezTo>
                  <a:pt x="383" y="990"/>
                  <a:pt x="359" y="1069"/>
                  <a:pt x="296" y="1116"/>
                </a:cubicBezTo>
                <a:cubicBezTo>
                  <a:pt x="232" y="1164"/>
                  <a:pt x="138" y="1194"/>
                  <a:pt x="0" y="1191"/>
                </a:cubicBezTo>
                <a:cubicBezTo>
                  <a:pt x="0" y="1191"/>
                  <a:pt x="240" y="1786"/>
                  <a:pt x="240" y="1786"/>
                </a:cubicBezTo>
                <a:close/>
              </a:path>
            </a:pathLst>
          </a:custGeom>
          <a:solidFill>
            <a:srgbClr val="FF0000"/>
          </a:solidFill>
          <a:ln w="7938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6714" name="Freeform 26"/>
          <p:cNvSpPr>
            <a:spLocks/>
          </p:cNvSpPr>
          <p:nvPr/>
        </p:nvSpPr>
        <p:spPr bwMode="auto">
          <a:xfrm>
            <a:off x="2368550" y="1574800"/>
            <a:ext cx="1219200" cy="850900"/>
          </a:xfrm>
          <a:custGeom>
            <a:avLst/>
            <a:gdLst>
              <a:gd name="T0" fmla="*/ 2002 w 2848"/>
              <a:gd name="T1" fmla="*/ 1987 h 1987"/>
              <a:gd name="T2" fmla="*/ 2289 w 2848"/>
              <a:gd name="T3" fmla="*/ 1860 h 1987"/>
              <a:gd name="T4" fmla="*/ 2403 w 2848"/>
              <a:gd name="T5" fmla="*/ 1587 h 1987"/>
              <a:gd name="T6" fmla="*/ 2848 w 2848"/>
              <a:gd name="T7" fmla="*/ 643 h 1987"/>
              <a:gd name="T8" fmla="*/ 2014 w 2848"/>
              <a:gd name="T9" fmla="*/ 0 h 1987"/>
              <a:gd name="T10" fmla="*/ 2002 w 2848"/>
              <a:gd name="T11" fmla="*/ 1187 h 1987"/>
              <a:gd name="T12" fmla="*/ 2002 w 2848"/>
              <a:gd name="T13" fmla="*/ 1386 h 1987"/>
              <a:gd name="T14" fmla="*/ 1952 w 2848"/>
              <a:gd name="T15" fmla="*/ 1536 h 1987"/>
              <a:gd name="T16" fmla="*/ 1753 w 2848"/>
              <a:gd name="T17" fmla="*/ 1587 h 1987"/>
              <a:gd name="T18" fmla="*/ 0 w 2848"/>
              <a:gd name="T19" fmla="*/ 1587 h 1987"/>
              <a:gd name="T20" fmla="*/ 0 w 2848"/>
              <a:gd name="T21" fmla="*/ 1987 h 1987"/>
              <a:gd name="T22" fmla="*/ 2002 w 2848"/>
              <a:gd name="T23" fmla="*/ 1987 h 19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48" h="1987">
                <a:moveTo>
                  <a:pt x="2002" y="1987"/>
                </a:moveTo>
                <a:cubicBezTo>
                  <a:pt x="2130" y="1969"/>
                  <a:pt x="2221" y="1927"/>
                  <a:pt x="2289" y="1860"/>
                </a:cubicBezTo>
                <a:cubicBezTo>
                  <a:pt x="2355" y="1793"/>
                  <a:pt x="2395" y="1703"/>
                  <a:pt x="2403" y="1587"/>
                </a:cubicBezTo>
                <a:cubicBezTo>
                  <a:pt x="2403" y="1587"/>
                  <a:pt x="2848" y="643"/>
                  <a:pt x="2848" y="643"/>
                </a:cubicBezTo>
                <a:cubicBezTo>
                  <a:pt x="2848" y="643"/>
                  <a:pt x="2014" y="0"/>
                  <a:pt x="2014" y="0"/>
                </a:cubicBezTo>
                <a:cubicBezTo>
                  <a:pt x="2014" y="0"/>
                  <a:pt x="2002" y="1187"/>
                  <a:pt x="2002" y="1187"/>
                </a:cubicBezTo>
                <a:cubicBezTo>
                  <a:pt x="2002" y="1187"/>
                  <a:pt x="2002" y="1386"/>
                  <a:pt x="2002" y="1386"/>
                </a:cubicBezTo>
                <a:cubicBezTo>
                  <a:pt x="2010" y="1452"/>
                  <a:pt x="1993" y="1505"/>
                  <a:pt x="1952" y="1536"/>
                </a:cubicBezTo>
                <a:cubicBezTo>
                  <a:pt x="1909" y="1568"/>
                  <a:pt x="1845" y="1589"/>
                  <a:pt x="1753" y="1587"/>
                </a:cubicBezTo>
                <a:cubicBezTo>
                  <a:pt x="1753" y="1587"/>
                  <a:pt x="0" y="1587"/>
                  <a:pt x="0" y="1587"/>
                </a:cubicBezTo>
                <a:cubicBezTo>
                  <a:pt x="0" y="1587"/>
                  <a:pt x="0" y="1987"/>
                  <a:pt x="0" y="1987"/>
                </a:cubicBezTo>
                <a:cubicBezTo>
                  <a:pt x="0" y="1987"/>
                  <a:pt x="2002" y="1987"/>
                  <a:pt x="2002" y="1987"/>
                </a:cubicBezTo>
                <a:close/>
              </a:path>
            </a:pathLst>
          </a:custGeom>
          <a:solidFill>
            <a:srgbClr val="FF0000"/>
          </a:solidFill>
          <a:ln w="7938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6715" name="Freeform 27"/>
          <p:cNvSpPr>
            <a:spLocks/>
          </p:cNvSpPr>
          <p:nvPr/>
        </p:nvSpPr>
        <p:spPr bwMode="auto">
          <a:xfrm>
            <a:off x="3398838" y="1558925"/>
            <a:ext cx="534987" cy="2889250"/>
          </a:xfrm>
          <a:custGeom>
            <a:avLst/>
            <a:gdLst>
              <a:gd name="T0" fmla="*/ 0 w 1249"/>
              <a:gd name="T1" fmla="*/ 1610 h 6745"/>
              <a:gd name="T2" fmla="*/ 3 w 1249"/>
              <a:gd name="T3" fmla="*/ 1492 h 6745"/>
              <a:gd name="T4" fmla="*/ 3 w 1249"/>
              <a:gd name="T5" fmla="*/ 1414 h 6745"/>
              <a:gd name="T6" fmla="*/ 99 w 1249"/>
              <a:gd name="T7" fmla="*/ 1411 h 6745"/>
              <a:gd name="T8" fmla="*/ 162 w 1249"/>
              <a:gd name="T9" fmla="*/ 1275 h 6745"/>
              <a:gd name="T10" fmla="*/ 442 w 1249"/>
              <a:gd name="T11" fmla="*/ 689 h 6745"/>
              <a:gd name="T12" fmla="*/ 1246 w 1249"/>
              <a:gd name="T13" fmla="*/ 0 h 6745"/>
              <a:gd name="T14" fmla="*/ 1249 w 1249"/>
              <a:gd name="T15" fmla="*/ 6682 h 6745"/>
              <a:gd name="T16" fmla="*/ 831 w 1249"/>
              <a:gd name="T17" fmla="*/ 6745 h 6745"/>
              <a:gd name="T18" fmla="*/ 657 w 1249"/>
              <a:gd name="T19" fmla="*/ 6204 h 6745"/>
              <a:gd name="T20" fmla="*/ 646 w 1249"/>
              <a:gd name="T21" fmla="*/ 4795 h 6745"/>
              <a:gd name="T22" fmla="*/ 137 w 1249"/>
              <a:gd name="T23" fmla="*/ 4281 h 6745"/>
              <a:gd name="T24" fmla="*/ 136 w 1249"/>
              <a:gd name="T25" fmla="*/ 3359 h 6745"/>
              <a:gd name="T26" fmla="*/ 3 w 1249"/>
              <a:gd name="T27" fmla="*/ 3474 h 6745"/>
              <a:gd name="T28" fmla="*/ 0 w 1249"/>
              <a:gd name="T29" fmla="*/ 1610 h 67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249" h="6745">
                <a:moveTo>
                  <a:pt x="0" y="1610"/>
                </a:moveTo>
                <a:cubicBezTo>
                  <a:pt x="0" y="1610"/>
                  <a:pt x="3" y="1492"/>
                  <a:pt x="3" y="1492"/>
                </a:cubicBezTo>
                <a:cubicBezTo>
                  <a:pt x="3" y="1492"/>
                  <a:pt x="3" y="1414"/>
                  <a:pt x="3" y="1414"/>
                </a:cubicBezTo>
                <a:cubicBezTo>
                  <a:pt x="3" y="1414"/>
                  <a:pt x="99" y="1411"/>
                  <a:pt x="99" y="1411"/>
                </a:cubicBezTo>
                <a:cubicBezTo>
                  <a:pt x="99" y="1411"/>
                  <a:pt x="162" y="1275"/>
                  <a:pt x="162" y="1275"/>
                </a:cubicBezTo>
                <a:cubicBezTo>
                  <a:pt x="162" y="1275"/>
                  <a:pt x="442" y="689"/>
                  <a:pt x="442" y="689"/>
                </a:cubicBezTo>
                <a:cubicBezTo>
                  <a:pt x="442" y="689"/>
                  <a:pt x="1246" y="0"/>
                  <a:pt x="1246" y="0"/>
                </a:cubicBezTo>
                <a:cubicBezTo>
                  <a:pt x="1246" y="0"/>
                  <a:pt x="1249" y="6682"/>
                  <a:pt x="1249" y="6682"/>
                </a:cubicBezTo>
                <a:cubicBezTo>
                  <a:pt x="1249" y="6682"/>
                  <a:pt x="831" y="6745"/>
                  <a:pt x="831" y="6745"/>
                </a:cubicBezTo>
                <a:cubicBezTo>
                  <a:pt x="831" y="6745"/>
                  <a:pt x="657" y="6204"/>
                  <a:pt x="657" y="6204"/>
                </a:cubicBezTo>
                <a:cubicBezTo>
                  <a:pt x="657" y="6204"/>
                  <a:pt x="646" y="4795"/>
                  <a:pt x="646" y="4795"/>
                </a:cubicBezTo>
                <a:cubicBezTo>
                  <a:pt x="646" y="4795"/>
                  <a:pt x="137" y="4281"/>
                  <a:pt x="137" y="4281"/>
                </a:cubicBezTo>
                <a:cubicBezTo>
                  <a:pt x="137" y="4281"/>
                  <a:pt x="136" y="3359"/>
                  <a:pt x="136" y="3359"/>
                </a:cubicBezTo>
                <a:cubicBezTo>
                  <a:pt x="136" y="3359"/>
                  <a:pt x="3" y="3474"/>
                  <a:pt x="3" y="3474"/>
                </a:cubicBezTo>
                <a:cubicBezTo>
                  <a:pt x="3" y="3474"/>
                  <a:pt x="0" y="1610"/>
                  <a:pt x="0" y="1610"/>
                </a:cubicBezTo>
                <a:close/>
              </a:path>
            </a:pathLst>
          </a:custGeom>
          <a:solidFill>
            <a:srgbClr val="FF0000"/>
          </a:solidFill>
          <a:ln w="7938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6716" name="Freeform 28"/>
          <p:cNvSpPr>
            <a:spLocks/>
          </p:cNvSpPr>
          <p:nvPr/>
        </p:nvSpPr>
        <p:spPr bwMode="auto">
          <a:xfrm>
            <a:off x="2301875" y="3586163"/>
            <a:ext cx="1284288" cy="639762"/>
          </a:xfrm>
          <a:custGeom>
            <a:avLst/>
            <a:gdLst>
              <a:gd name="T0" fmla="*/ 500 w 2997"/>
              <a:gd name="T1" fmla="*/ 0 h 1494"/>
              <a:gd name="T2" fmla="*/ 142 w 2997"/>
              <a:gd name="T3" fmla="*/ 158 h 1494"/>
              <a:gd name="T4" fmla="*/ 0 w 2997"/>
              <a:gd name="T5" fmla="*/ 498 h 1494"/>
              <a:gd name="T6" fmla="*/ 0 w 2997"/>
              <a:gd name="T7" fmla="*/ 996 h 1494"/>
              <a:gd name="T8" fmla="*/ 250 w 2997"/>
              <a:gd name="T9" fmla="*/ 1494 h 1494"/>
              <a:gd name="T10" fmla="*/ 500 w 2997"/>
              <a:gd name="T11" fmla="*/ 996 h 1494"/>
              <a:gd name="T12" fmla="*/ 500 w 2997"/>
              <a:gd name="T13" fmla="*/ 747 h 1494"/>
              <a:gd name="T14" fmla="*/ 562 w 2997"/>
              <a:gd name="T15" fmla="*/ 562 h 1494"/>
              <a:gd name="T16" fmla="*/ 812 w 2997"/>
              <a:gd name="T17" fmla="*/ 498 h 1494"/>
              <a:gd name="T18" fmla="*/ 2715 w 2997"/>
              <a:gd name="T19" fmla="*/ 498 h 1494"/>
              <a:gd name="T20" fmla="*/ 2997 w 2997"/>
              <a:gd name="T21" fmla="*/ 0 h 1494"/>
              <a:gd name="T22" fmla="*/ 500 w 2997"/>
              <a:gd name="T23" fmla="*/ 0 h 1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997" h="1494">
                <a:moveTo>
                  <a:pt x="500" y="0"/>
                </a:moveTo>
                <a:cubicBezTo>
                  <a:pt x="342" y="22"/>
                  <a:pt x="228" y="75"/>
                  <a:pt x="142" y="158"/>
                </a:cubicBezTo>
                <a:cubicBezTo>
                  <a:pt x="59" y="241"/>
                  <a:pt x="9" y="353"/>
                  <a:pt x="0" y="498"/>
                </a:cubicBezTo>
                <a:cubicBezTo>
                  <a:pt x="0" y="498"/>
                  <a:pt x="0" y="996"/>
                  <a:pt x="0" y="996"/>
                </a:cubicBezTo>
                <a:cubicBezTo>
                  <a:pt x="0" y="996"/>
                  <a:pt x="250" y="1494"/>
                  <a:pt x="250" y="1494"/>
                </a:cubicBezTo>
                <a:cubicBezTo>
                  <a:pt x="250" y="1494"/>
                  <a:pt x="500" y="996"/>
                  <a:pt x="500" y="996"/>
                </a:cubicBezTo>
                <a:cubicBezTo>
                  <a:pt x="500" y="996"/>
                  <a:pt x="500" y="747"/>
                  <a:pt x="500" y="747"/>
                </a:cubicBezTo>
                <a:cubicBezTo>
                  <a:pt x="490" y="666"/>
                  <a:pt x="510" y="599"/>
                  <a:pt x="562" y="562"/>
                </a:cubicBezTo>
                <a:cubicBezTo>
                  <a:pt x="616" y="521"/>
                  <a:pt x="695" y="496"/>
                  <a:pt x="812" y="498"/>
                </a:cubicBezTo>
                <a:cubicBezTo>
                  <a:pt x="812" y="498"/>
                  <a:pt x="2715" y="498"/>
                  <a:pt x="2715" y="498"/>
                </a:cubicBezTo>
                <a:cubicBezTo>
                  <a:pt x="2715" y="498"/>
                  <a:pt x="2997" y="0"/>
                  <a:pt x="2997" y="0"/>
                </a:cubicBezTo>
                <a:cubicBezTo>
                  <a:pt x="2997" y="0"/>
                  <a:pt x="500" y="0"/>
                  <a:pt x="500" y="0"/>
                </a:cubicBezTo>
                <a:close/>
              </a:path>
            </a:pathLst>
          </a:custGeom>
          <a:solidFill>
            <a:srgbClr val="FF0000"/>
          </a:solidFill>
          <a:ln w="7938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6717" name="Freeform 29"/>
          <p:cNvSpPr>
            <a:spLocks/>
          </p:cNvSpPr>
          <p:nvPr/>
        </p:nvSpPr>
        <p:spPr bwMode="auto">
          <a:xfrm>
            <a:off x="3109913" y="2870200"/>
            <a:ext cx="349250" cy="176213"/>
          </a:xfrm>
          <a:custGeom>
            <a:avLst/>
            <a:gdLst>
              <a:gd name="T0" fmla="*/ 680 w 817"/>
              <a:gd name="T1" fmla="*/ 411 h 411"/>
              <a:gd name="T2" fmla="*/ 778 w 817"/>
              <a:gd name="T3" fmla="*/ 365 h 411"/>
              <a:gd name="T4" fmla="*/ 817 w 817"/>
              <a:gd name="T5" fmla="*/ 271 h 411"/>
              <a:gd name="T6" fmla="*/ 817 w 817"/>
              <a:gd name="T7" fmla="*/ 137 h 411"/>
              <a:gd name="T8" fmla="*/ 749 w 817"/>
              <a:gd name="T9" fmla="*/ 0 h 411"/>
              <a:gd name="T10" fmla="*/ 680 w 817"/>
              <a:gd name="T11" fmla="*/ 137 h 411"/>
              <a:gd name="T12" fmla="*/ 680 w 817"/>
              <a:gd name="T13" fmla="*/ 204 h 411"/>
              <a:gd name="T14" fmla="*/ 664 w 817"/>
              <a:gd name="T15" fmla="*/ 256 h 411"/>
              <a:gd name="T16" fmla="*/ 596 w 817"/>
              <a:gd name="T17" fmla="*/ 271 h 411"/>
              <a:gd name="T18" fmla="*/ 0 w 817"/>
              <a:gd name="T19" fmla="*/ 271 h 411"/>
              <a:gd name="T20" fmla="*/ 0 w 817"/>
              <a:gd name="T21" fmla="*/ 411 h 411"/>
              <a:gd name="T22" fmla="*/ 680 w 817"/>
              <a:gd name="T23" fmla="*/ 411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17" h="411">
                <a:moveTo>
                  <a:pt x="680" y="411"/>
                </a:moveTo>
                <a:cubicBezTo>
                  <a:pt x="724" y="405"/>
                  <a:pt x="754" y="388"/>
                  <a:pt x="778" y="365"/>
                </a:cubicBezTo>
                <a:cubicBezTo>
                  <a:pt x="800" y="342"/>
                  <a:pt x="814" y="312"/>
                  <a:pt x="817" y="271"/>
                </a:cubicBezTo>
                <a:cubicBezTo>
                  <a:pt x="817" y="271"/>
                  <a:pt x="817" y="137"/>
                  <a:pt x="817" y="137"/>
                </a:cubicBezTo>
                <a:cubicBezTo>
                  <a:pt x="817" y="137"/>
                  <a:pt x="749" y="0"/>
                  <a:pt x="749" y="0"/>
                </a:cubicBezTo>
                <a:cubicBezTo>
                  <a:pt x="749" y="0"/>
                  <a:pt x="680" y="137"/>
                  <a:pt x="680" y="137"/>
                </a:cubicBezTo>
                <a:cubicBezTo>
                  <a:pt x="680" y="137"/>
                  <a:pt x="680" y="204"/>
                  <a:pt x="680" y="204"/>
                </a:cubicBezTo>
                <a:cubicBezTo>
                  <a:pt x="683" y="227"/>
                  <a:pt x="677" y="245"/>
                  <a:pt x="664" y="256"/>
                </a:cubicBezTo>
                <a:cubicBezTo>
                  <a:pt x="649" y="266"/>
                  <a:pt x="627" y="272"/>
                  <a:pt x="596" y="271"/>
                </a:cubicBezTo>
                <a:cubicBezTo>
                  <a:pt x="596" y="271"/>
                  <a:pt x="0" y="271"/>
                  <a:pt x="0" y="271"/>
                </a:cubicBezTo>
                <a:cubicBezTo>
                  <a:pt x="0" y="271"/>
                  <a:pt x="0" y="411"/>
                  <a:pt x="0" y="411"/>
                </a:cubicBezTo>
                <a:cubicBezTo>
                  <a:pt x="0" y="411"/>
                  <a:pt x="680" y="411"/>
                  <a:pt x="680" y="411"/>
                </a:cubicBezTo>
                <a:close/>
              </a:path>
            </a:pathLst>
          </a:custGeom>
          <a:solidFill>
            <a:srgbClr val="FF0000"/>
          </a:solidFill>
          <a:ln w="7938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6718" name="Rectangle 30"/>
          <p:cNvSpPr>
            <a:spLocks noChangeArrowheads="1"/>
          </p:cNvSpPr>
          <p:nvPr/>
        </p:nvSpPr>
        <p:spPr bwMode="auto">
          <a:xfrm>
            <a:off x="3962400" y="2209800"/>
            <a:ext cx="12573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rgbClr val="FFFFFF"/>
                </a:solidFill>
                <a:effectLst/>
                <a:latin typeface="Arial" pitchFamily="34" charset="0"/>
                <a:cs typeface="Lucida Sans Unicode" pitchFamily="34" charset="0"/>
              </a:rPr>
              <a:t>Conversion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cs typeface="Lucida Sans Unicode" pitchFamily="34" charset="0"/>
            </a:endParaRPr>
          </a:p>
        </p:txBody>
      </p:sp>
      <p:sp>
        <p:nvSpPr>
          <p:cNvPr id="2546719" name="Rectangle 31"/>
          <p:cNvSpPr>
            <a:spLocks noChangeArrowheads="1"/>
          </p:cNvSpPr>
          <p:nvPr/>
        </p:nvSpPr>
        <p:spPr bwMode="auto">
          <a:xfrm>
            <a:off x="3962400" y="2967038"/>
            <a:ext cx="1282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rgbClr val="FFFFFF"/>
                </a:solidFill>
                <a:effectLst/>
                <a:latin typeface="Arial" pitchFamily="34" charset="0"/>
                <a:cs typeface="Lucida Sans Unicode" pitchFamily="34" charset="0"/>
              </a:rPr>
              <a:t>Distribution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cs typeface="Lucida Sans Unicode" pitchFamily="34" charset="0"/>
            </a:endParaRPr>
          </a:p>
        </p:txBody>
      </p:sp>
      <p:sp>
        <p:nvSpPr>
          <p:cNvPr id="2546720" name="Rectangle 32"/>
          <p:cNvSpPr>
            <a:spLocks noChangeArrowheads="1"/>
          </p:cNvSpPr>
          <p:nvPr/>
        </p:nvSpPr>
        <p:spPr bwMode="auto">
          <a:xfrm>
            <a:off x="4262438" y="3686175"/>
            <a:ext cx="88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rgbClr val="FFFFFF"/>
                </a:solidFill>
                <a:effectLst/>
                <a:latin typeface="Arial" pitchFamily="34" charset="0"/>
                <a:cs typeface="Lucida Sans Unicode" pitchFamily="34" charset="0"/>
              </a:rPr>
              <a:t>End use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cs typeface="Lucida Sans Unicode" pitchFamily="34" charset="0"/>
            </a:endParaRPr>
          </a:p>
        </p:txBody>
      </p:sp>
      <p:sp>
        <p:nvSpPr>
          <p:cNvPr id="2546721" name="Rectangle 33"/>
          <p:cNvSpPr>
            <a:spLocks noChangeArrowheads="1"/>
          </p:cNvSpPr>
          <p:nvPr/>
        </p:nvSpPr>
        <p:spPr bwMode="auto">
          <a:xfrm>
            <a:off x="4241800" y="4479925"/>
            <a:ext cx="939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rgbClr val="FFFFFF"/>
                </a:solidFill>
                <a:effectLst/>
                <a:latin typeface="Arial" pitchFamily="34" charset="0"/>
                <a:cs typeface="Lucida Sans Unicode" pitchFamily="34" charset="0"/>
              </a:rPr>
              <a:t>Services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cs typeface="Lucida Sans Unicode" pitchFamily="34" charset="0"/>
            </a:endParaRPr>
          </a:p>
        </p:txBody>
      </p:sp>
      <p:sp>
        <p:nvSpPr>
          <p:cNvPr id="2546722" name="Rectangle 34"/>
          <p:cNvSpPr>
            <a:spLocks noChangeArrowheads="1"/>
          </p:cNvSpPr>
          <p:nvPr/>
        </p:nvSpPr>
        <p:spPr bwMode="auto">
          <a:xfrm>
            <a:off x="4419600" y="3286125"/>
            <a:ext cx="533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800" b="1" i="1">
                <a:solidFill>
                  <a:srgbClr val="000000"/>
                </a:solidFill>
                <a:effectLst/>
                <a:latin typeface="Arial" pitchFamily="34" charset="0"/>
                <a:cs typeface="Lucida Sans Unicode" pitchFamily="34" charset="0"/>
              </a:rPr>
              <a:t>Final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cs typeface="Lucida Sans Unicode" pitchFamily="34" charset="0"/>
            </a:endParaRPr>
          </a:p>
        </p:txBody>
      </p:sp>
      <p:sp>
        <p:nvSpPr>
          <p:cNvPr id="2546723" name="Rectangle 35"/>
          <p:cNvSpPr>
            <a:spLocks noChangeArrowheads="1"/>
          </p:cNvSpPr>
          <p:nvPr/>
        </p:nvSpPr>
        <p:spPr bwMode="auto">
          <a:xfrm>
            <a:off x="4351338" y="4052888"/>
            <a:ext cx="698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800" b="1" i="1">
                <a:solidFill>
                  <a:srgbClr val="000000"/>
                </a:solidFill>
                <a:effectLst/>
                <a:latin typeface="Arial" pitchFamily="34" charset="0"/>
                <a:cs typeface="Lucida Sans Unicode" pitchFamily="34" charset="0"/>
              </a:rPr>
              <a:t>Useful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cs typeface="Lucida Sans Unicode" pitchFamily="34" charset="0"/>
            </a:endParaRPr>
          </a:p>
        </p:txBody>
      </p:sp>
      <p:sp>
        <p:nvSpPr>
          <p:cNvPr id="2546724" name="Rectangle 36"/>
          <p:cNvSpPr>
            <a:spLocks noChangeArrowheads="1"/>
          </p:cNvSpPr>
          <p:nvPr/>
        </p:nvSpPr>
        <p:spPr bwMode="auto">
          <a:xfrm>
            <a:off x="3157538" y="1276350"/>
            <a:ext cx="965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rgbClr val="000000"/>
                </a:solidFill>
                <a:effectLst/>
                <a:latin typeface="Helvetica" pitchFamily="34" charset="0"/>
                <a:cs typeface="Lucida Sans Unicode" pitchFamily="34" charset="0"/>
              </a:rPr>
              <a:t>ENERGY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cs typeface="Lucida Sans Unicode" pitchFamily="34" charset="0"/>
            </a:endParaRPr>
          </a:p>
        </p:txBody>
      </p:sp>
      <p:sp>
        <p:nvSpPr>
          <p:cNvPr id="2546725" name="Rectangle 37"/>
          <p:cNvSpPr>
            <a:spLocks noChangeArrowheads="1"/>
          </p:cNvSpPr>
          <p:nvPr/>
        </p:nvSpPr>
        <p:spPr bwMode="auto">
          <a:xfrm>
            <a:off x="2520950" y="1854200"/>
            <a:ext cx="6048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500" b="1">
                <a:solidFill>
                  <a:srgbClr val="FF0000"/>
                </a:solidFill>
                <a:effectLst/>
                <a:latin typeface="Helvetica" pitchFamily="34" charset="0"/>
                <a:cs typeface="Lucida Sans Unicode" pitchFamily="34" charset="0"/>
              </a:rPr>
              <a:t>500 EJ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cs typeface="Lucida Sans Unicode" pitchFamily="34" charset="0"/>
            </a:endParaRPr>
          </a:p>
        </p:txBody>
      </p:sp>
      <p:sp>
        <p:nvSpPr>
          <p:cNvPr id="2546726" name="Rectangle 38"/>
          <p:cNvSpPr>
            <a:spLocks noChangeArrowheads="1"/>
          </p:cNvSpPr>
          <p:nvPr/>
        </p:nvSpPr>
        <p:spPr bwMode="auto">
          <a:xfrm>
            <a:off x="1381125" y="2619375"/>
            <a:ext cx="6048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500" b="1">
                <a:solidFill>
                  <a:srgbClr val="000000"/>
                </a:solidFill>
                <a:effectLst/>
                <a:latin typeface="Helvetica" pitchFamily="34" charset="0"/>
                <a:cs typeface="Lucida Sans Unicode" pitchFamily="34" charset="0"/>
              </a:rPr>
              <a:t>120 EJ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cs typeface="Lucida Sans Unicode" pitchFamily="34" charset="0"/>
            </a:endParaRPr>
          </a:p>
        </p:txBody>
      </p:sp>
      <p:sp>
        <p:nvSpPr>
          <p:cNvPr id="2546727" name="Rectangle 39"/>
          <p:cNvSpPr>
            <a:spLocks noChangeArrowheads="1"/>
          </p:cNvSpPr>
          <p:nvPr/>
        </p:nvSpPr>
        <p:spPr bwMode="auto">
          <a:xfrm>
            <a:off x="2751138" y="2587625"/>
            <a:ext cx="6048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500" b="1">
                <a:solidFill>
                  <a:srgbClr val="FF0000"/>
                </a:solidFill>
                <a:effectLst/>
                <a:latin typeface="Helvetica" pitchFamily="34" charset="0"/>
                <a:cs typeface="Lucida Sans Unicode" pitchFamily="34" charset="0"/>
              </a:rPr>
              <a:t>380 EJ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cs typeface="Lucida Sans Unicode" pitchFamily="34" charset="0"/>
            </a:endParaRPr>
          </a:p>
        </p:txBody>
      </p:sp>
      <p:sp>
        <p:nvSpPr>
          <p:cNvPr id="2546728" name="Rectangle 40"/>
          <p:cNvSpPr>
            <a:spLocks noChangeArrowheads="1"/>
          </p:cNvSpPr>
          <p:nvPr/>
        </p:nvSpPr>
        <p:spPr bwMode="auto">
          <a:xfrm>
            <a:off x="2339975" y="2779713"/>
            <a:ext cx="4635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rgbClr val="FF0000"/>
                </a:solidFill>
                <a:effectLst/>
                <a:latin typeface="Helvetica" pitchFamily="34" charset="0"/>
                <a:cs typeface="Lucida Sans Unicode" pitchFamily="34" charset="0"/>
              </a:rPr>
              <a:t>30 EJ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cs typeface="Lucida Sans Unicode" pitchFamily="34" charset="0"/>
            </a:endParaRPr>
          </a:p>
        </p:txBody>
      </p:sp>
      <p:sp>
        <p:nvSpPr>
          <p:cNvPr id="2546729" name="Rectangle 41"/>
          <p:cNvSpPr>
            <a:spLocks noChangeArrowheads="1"/>
          </p:cNvSpPr>
          <p:nvPr/>
        </p:nvSpPr>
        <p:spPr bwMode="auto">
          <a:xfrm>
            <a:off x="2832100" y="3262313"/>
            <a:ext cx="6048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500" b="1">
                <a:solidFill>
                  <a:srgbClr val="FF0000"/>
                </a:solidFill>
                <a:effectLst/>
                <a:latin typeface="Helvetica" pitchFamily="34" charset="0"/>
                <a:cs typeface="Lucida Sans Unicode" pitchFamily="34" charset="0"/>
              </a:rPr>
              <a:t>350 EJ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cs typeface="Lucida Sans Unicode" pitchFamily="34" charset="0"/>
            </a:endParaRPr>
          </a:p>
        </p:txBody>
      </p:sp>
      <p:sp>
        <p:nvSpPr>
          <p:cNvPr id="2546730" name="Rectangle 42"/>
          <p:cNvSpPr>
            <a:spLocks noChangeArrowheads="1"/>
          </p:cNvSpPr>
          <p:nvPr/>
        </p:nvSpPr>
        <p:spPr bwMode="auto">
          <a:xfrm>
            <a:off x="1381125" y="3349625"/>
            <a:ext cx="6048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500" b="1">
                <a:solidFill>
                  <a:srgbClr val="000000"/>
                </a:solidFill>
                <a:effectLst/>
                <a:latin typeface="Helvetica" pitchFamily="34" charset="0"/>
                <a:cs typeface="Lucida Sans Unicode" pitchFamily="34" charset="0"/>
              </a:rPr>
              <a:t>150 EJ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cs typeface="Lucida Sans Unicode" pitchFamily="34" charset="0"/>
            </a:endParaRPr>
          </a:p>
        </p:txBody>
      </p:sp>
      <p:sp>
        <p:nvSpPr>
          <p:cNvPr id="2546731" name="Rectangle 43"/>
          <p:cNvSpPr>
            <a:spLocks noChangeArrowheads="1"/>
          </p:cNvSpPr>
          <p:nvPr/>
        </p:nvSpPr>
        <p:spPr bwMode="auto">
          <a:xfrm>
            <a:off x="2339975" y="3408363"/>
            <a:ext cx="5619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rgbClr val="FF0000"/>
                </a:solidFill>
                <a:effectLst/>
                <a:latin typeface="Helvetica" pitchFamily="34" charset="0"/>
                <a:cs typeface="Lucida Sans Unicode" pitchFamily="34" charset="0"/>
              </a:rPr>
              <a:t>160 EJ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cs typeface="Lucida Sans Unicode" pitchFamily="34" charset="0"/>
            </a:endParaRPr>
          </a:p>
        </p:txBody>
      </p:sp>
      <p:sp>
        <p:nvSpPr>
          <p:cNvPr id="2546732" name="Rectangle 44"/>
          <p:cNvSpPr>
            <a:spLocks noChangeArrowheads="1"/>
          </p:cNvSpPr>
          <p:nvPr/>
        </p:nvSpPr>
        <p:spPr bwMode="auto">
          <a:xfrm>
            <a:off x="3044825" y="4081463"/>
            <a:ext cx="6048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500" b="1">
                <a:solidFill>
                  <a:srgbClr val="FF0000"/>
                </a:solidFill>
                <a:effectLst/>
                <a:latin typeface="Helvetica" pitchFamily="34" charset="0"/>
                <a:cs typeface="Lucida Sans Unicode" pitchFamily="34" charset="0"/>
              </a:rPr>
              <a:t>190 EJ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cs typeface="Lucida Sans Unicode" pitchFamily="34" charset="0"/>
            </a:endParaRPr>
          </a:p>
        </p:txBody>
      </p:sp>
      <p:sp>
        <p:nvSpPr>
          <p:cNvPr id="2546733" name="Rectangle 45"/>
          <p:cNvSpPr>
            <a:spLocks noChangeArrowheads="1"/>
          </p:cNvSpPr>
          <p:nvPr/>
        </p:nvSpPr>
        <p:spPr bwMode="auto">
          <a:xfrm>
            <a:off x="2801938" y="4483100"/>
            <a:ext cx="6985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rgbClr val="FF0000"/>
                </a:solidFill>
                <a:effectLst/>
                <a:latin typeface="Helvetica" pitchFamily="34" charset="0"/>
                <a:cs typeface="Lucida Sans Unicode" pitchFamily="34" charset="0"/>
              </a:rPr>
              <a:t>3.3 Gtoe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cs typeface="Lucida Sans Unicode" pitchFamily="34" charset="0"/>
            </a:endParaRPr>
          </a:p>
        </p:txBody>
      </p:sp>
      <p:sp>
        <p:nvSpPr>
          <p:cNvPr id="2546734" name="Rectangle 46"/>
          <p:cNvSpPr>
            <a:spLocks noChangeArrowheads="1"/>
          </p:cNvSpPr>
          <p:nvPr/>
        </p:nvSpPr>
        <p:spPr bwMode="auto">
          <a:xfrm>
            <a:off x="1381125" y="5016500"/>
            <a:ext cx="6048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500" b="1">
                <a:solidFill>
                  <a:srgbClr val="000000"/>
                </a:solidFill>
                <a:effectLst/>
                <a:latin typeface="Helvetica" pitchFamily="34" charset="0"/>
                <a:cs typeface="Lucida Sans Unicode" pitchFamily="34" charset="0"/>
              </a:rPr>
              <a:t>500 EJ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cs typeface="Lucida Sans Unicode" pitchFamily="34" charset="0"/>
            </a:endParaRPr>
          </a:p>
        </p:txBody>
      </p:sp>
      <p:sp>
        <p:nvSpPr>
          <p:cNvPr id="2546735" name="Rectangle 47"/>
          <p:cNvSpPr>
            <a:spLocks noChangeArrowheads="1"/>
          </p:cNvSpPr>
          <p:nvPr/>
        </p:nvSpPr>
        <p:spPr bwMode="auto">
          <a:xfrm>
            <a:off x="4287838" y="1820863"/>
            <a:ext cx="8509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800" b="1" i="1">
                <a:solidFill>
                  <a:srgbClr val="000000"/>
                </a:solidFill>
                <a:effectLst/>
                <a:latin typeface="Arial" pitchFamily="34" charset="0"/>
                <a:cs typeface="Lucida Sans Unicode" pitchFamily="34" charset="0"/>
              </a:rPr>
              <a:t>Primary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cs typeface="Lucida Sans Unicode" pitchFamily="34" charset="0"/>
            </a:endParaRPr>
          </a:p>
        </p:txBody>
      </p:sp>
      <p:sp>
        <p:nvSpPr>
          <p:cNvPr id="2546736" name="Rectangle 48"/>
          <p:cNvSpPr>
            <a:spLocks noChangeArrowheads="1"/>
          </p:cNvSpPr>
          <p:nvPr/>
        </p:nvSpPr>
        <p:spPr bwMode="auto">
          <a:xfrm>
            <a:off x="4157663" y="2555875"/>
            <a:ext cx="1168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800" b="1" i="1">
                <a:solidFill>
                  <a:srgbClr val="000000"/>
                </a:solidFill>
                <a:effectLst/>
                <a:latin typeface="Arial" pitchFamily="34" charset="0"/>
                <a:cs typeface="Lucida Sans Unicode" pitchFamily="34" charset="0"/>
              </a:rPr>
              <a:t>Secondary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cs typeface="Lucida Sans Unicode" pitchFamily="34" charset="0"/>
            </a:endParaRPr>
          </a:p>
        </p:txBody>
      </p:sp>
      <p:sp>
        <p:nvSpPr>
          <p:cNvPr id="2546737" name="Rectangle 49"/>
          <p:cNvSpPr>
            <a:spLocks noChangeArrowheads="1"/>
          </p:cNvSpPr>
          <p:nvPr/>
        </p:nvSpPr>
        <p:spPr bwMode="auto">
          <a:xfrm>
            <a:off x="1387475" y="4102100"/>
            <a:ext cx="6048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500" b="1">
                <a:solidFill>
                  <a:srgbClr val="000000"/>
                </a:solidFill>
                <a:effectLst/>
                <a:latin typeface="Helvetica" pitchFamily="34" charset="0"/>
                <a:cs typeface="Lucida Sans Unicode" pitchFamily="34" charset="0"/>
              </a:rPr>
              <a:t>310 EJ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cs typeface="Lucida Sans Unicode" pitchFamily="34" charset="0"/>
            </a:endParaRPr>
          </a:p>
        </p:txBody>
      </p:sp>
      <p:sp>
        <p:nvSpPr>
          <p:cNvPr id="2546738" name="Freeform 50"/>
          <p:cNvSpPr>
            <a:spLocks/>
          </p:cNvSpPr>
          <p:nvPr/>
        </p:nvSpPr>
        <p:spPr bwMode="auto">
          <a:xfrm>
            <a:off x="3398838" y="1852613"/>
            <a:ext cx="188912" cy="312737"/>
          </a:xfrm>
          <a:custGeom>
            <a:avLst/>
            <a:gdLst>
              <a:gd name="T0" fmla="*/ 119 w 119"/>
              <a:gd name="T1" fmla="*/ 0 h 197"/>
              <a:gd name="T2" fmla="*/ 26 w 119"/>
              <a:gd name="T3" fmla="*/ 197 h 197"/>
              <a:gd name="T4" fmla="*/ 0 w 119"/>
              <a:gd name="T5" fmla="*/ 196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9" h="197">
                <a:moveTo>
                  <a:pt x="119" y="0"/>
                </a:moveTo>
                <a:lnTo>
                  <a:pt x="26" y="197"/>
                </a:lnTo>
                <a:lnTo>
                  <a:pt x="0" y="196"/>
                </a:lnTo>
              </a:path>
            </a:pathLst>
          </a:custGeom>
          <a:noFill/>
          <a:ln w="7938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6739" name="Line 51"/>
          <p:cNvSpPr>
            <a:spLocks noChangeShapeType="1"/>
          </p:cNvSpPr>
          <p:nvPr/>
        </p:nvSpPr>
        <p:spPr bwMode="auto">
          <a:xfrm flipH="1">
            <a:off x="3441700" y="1858963"/>
            <a:ext cx="144463" cy="295275"/>
          </a:xfrm>
          <a:prstGeom prst="line">
            <a:avLst/>
          </a:prstGeom>
          <a:noFill/>
          <a:ln w="7938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6740" name="Rectangle 52"/>
          <p:cNvSpPr>
            <a:spLocks noChangeArrowheads="1"/>
          </p:cNvSpPr>
          <p:nvPr/>
        </p:nvSpPr>
        <p:spPr bwMode="auto">
          <a:xfrm>
            <a:off x="7164388" y="1990725"/>
            <a:ext cx="46037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300" b="1">
                <a:solidFill>
                  <a:srgbClr val="000000"/>
                </a:solidFill>
                <a:effectLst/>
                <a:latin typeface="Arial" pitchFamily="34" charset="0"/>
                <a:cs typeface="Lucida Sans Unicode" pitchFamily="34" charset="0"/>
              </a:rPr>
              <a:t> 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cs typeface="Lucida Sans Unicode" pitchFamily="34" charset="0"/>
            </a:endParaRPr>
          </a:p>
        </p:txBody>
      </p:sp>
      <p:sp>
        <p:nvSpPr>
          <p:cNvPr id="2546741" name="Rectangle 53"/>
          <p:cNvSpPr>
            <a:spLocks noChangeArrowheads="1"/>
          </p:cNvSpPr>
          <p:nvPr/>
        </p:nvSpPr>
        <p:spPr bwMode="auto">
          <a:xfrm>
            <a:off x="5486400" y="2198688"/>
            <a:ext cx="914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rgbClr val="FFFFFF"/>
                </a:solidFill>
                <a:effectLst/>
                <a:latin typeface="Arial" pitchFamily="34" charset="0"/>
                <a:cs typeface="Lucida Sans Unicode" pitchFamily="34" charset="0"/>
              </a:rPr>
              <a:t>Refinery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cs typeface="Lucida Sans Unicode" pitchFamily="34" charset="0"/>
            </a:endParaRPr>
          </a:p>
        </p:txBody>
      </p:sp>
      <p:sp>
        <p:nvSpPr>
          <p:cNvPr id="2546742" name="Rectangle 54"/>
          <p:cNvSpPr>
            <a:spLocks noChangeArrowheads="1"/>
          </p:cNvSpPr>
          <p:nvPr/>
        </p:nvSpPr>
        <p:spPr bwMode="auto">
          <a:xfrm>
            <a:off x="6464300" y="2197100"/>
            <a:ext cx="13081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rgbClr val="FFFFFF"/>
                </a:solidFill>
                <a:effectLst/>
                <a:latin typeface="Arial" pitchFamily="34" charset="0"/>
                <a:cs typeface="Lucida Sans Unicode" pitchFamily="34" charset="0"/>
              </a:rPr>
              <a:t>Power Plant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cs typeface="Lucida Sans Unicode" pitchFamily="34" charset="0"/>
            </a:endParaRPr>
          </a:p>
        </p:txBody>
      </p:sp>
      <p:sp>
        <p:nvSpPr>
          <p:cNvPr id="2546743" name="Rectangle 55"/>
          <p:cNvSpPr>
            <a:spLocks noChangeArrowheads="1"/>
          </p:cNvSpPr>
          <p:nvPr/>
        </p:nvSpPr>
        <p:spPr bwMode="auto">
          <a:xfrm>
            <a:off x="6164263" y="1652588"/>
            <a:ext cx="1250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rgbClr val="000000"/>
                </a:solidFill>
                <a:effectLst/>
                <a:latin typeface="Helvetica" pitchFamily="34" charset="0"/>
                <a:cs typeface="Lucida Sans Unicode" pitchFamily="34" charset="0"/>
              </a:rPr>
              <a:t>EXAMPLES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cs typeface="Lucida Sans Unicode" pitchFamily="34" charset="0"/>
            </a:endParaRPr>
          </a:p>
        </p:txBody>
      </p:sp>
      <p:sp>
        <p:nvSpPr>
          <p:cNvPr id="2546744" name="Rectangle 56"/>
          <p:cNvSpPr>
            <a:spLocks noChangeArrowheads="1"/>
          </p:cNvSpPr>
          <p:nvPr/>
        </p:nvSpPr>
        <p:spPr bwMode="auto">
          <a:xfrm>
            <a:off x="5664200" y="2551113"/>
            <a:ext cx="965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800" b="1" i="1">
                <a:solidFill>
                  <a:srgbClr val="000000"/>
                </a:solidFill>
                <a:effectLst/>
                <a:latin typeface="Arial" pitchFamily="34" charset="0"/>
                <a:cs typeface="Lucida Sans Unicode" pitchFamily="34" charset="0"/>
              </a:rPr>
              <a:t>Gasoline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cs typeface="Lucida Sans Unicode" pitchFamily="34" charset="0"/>
            </a:endParaRPr>
          </a:p>
        </p:txBody>
      </p:sp>
      <p:sp>
        <p:nvSpPr>
          <p:cNvPr id="2546745" name="Rectangle 57"/>
          <p:cNvSpPr>
            <a:spLocks noChangeArrowheads="1"/>
          </p:cNvSpPr>
          <p:nvPr/>
        </p:nvSpPr>
        <p:spPr bwMode="auto">
          <a:xfrm>
            <a:off x="5664200" y="3282950"/>
            <a:ext cx="965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800" b="1" i="1">
                <a:solidFill>
                  <a:srgbClr val="000000"/>
                </a:solidFill>
                <a:effectLst/>
                <a:latin typeface="Arial" pitchFamily="34" charset="0"/>
                <a:cs typeface="Lucida Sans Unicode" pitchFamily="34" charset="0"/>
              </a:rPr>
              <a:t>Gasoline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cs typeface="Lucida Sans Unicode" pitchFamily="34" charset="0"/>
            </a:endParaRPr>
          </a:p>
        </p:txBody>
      </p:sp>
      <p:sp>
        <p:nvSpPr>
          <p:cNvPr id="2546746" name="Rectangle 58"/>
          <p:cNvSpPr>
            <a:spLocks noChangeArrowheads="1"/>
          </p:cNvSpPr>
          <p:nvPr/>
        </p:nvSpPr>
        <p:spPr bwMode="auto">
          <a:xfrm>
            <a:off x="5902325" y="3684588"/>
            <a:ext cx="381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rgbClr val="FFFFFF"/>
                </a:solidFill>
                <a:effectLst/>
                <a:latin typeface="Arial" pitchFamily="34" charset="0"/>
                <a:cs typeface="Lucida Sans Unicode" pitchFamily="34" charset="0"/>
              </a:rPr>
              <a:t>Car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cs typeface="Lucida Sans Unicode" pitchFamily="34" charset="0"/>
            </a:endParaRPr>
          </a:p>
        </p:txBody>
      </p:sp>
      <p:sp>
        <p:nvSpPr>
          <p:cNvPr id="2546747" name="Rectangle 59"/>
          <p:cNvSpPr>
            <a:spLocks noChangeArrowheads="1"/>
          </p:cNvSpPr>
          <p:nvPr/>
        </p:nvSpPr>
        <p:spPr bwMode="auto">
          <a:xfrm>
            <a:off x="6757988" y="2554288"/>
            <a:ext cx="1092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800" b="1" i="1">
                <a:solidFill>
                  <a:srgbClr val="000000"/>
                </a:solidFill>
                <a:effectLst/>
                <a:latin typeface="Arial" pitchFamily="34" charset="0"/>
                <a:cs typeface="Lucida Sans Unicode" pitchFamily="34" charset="0"/>
              </a:rPr>
              <a:t>Electricity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cs typeface="Lucida Sans Unicode" pitchFamily="34" charset="0"/>
            </a:endParaRPr>
          </a:p>
        </p:txBody>
      </p:sp>
      <p:sp>
        <p:nvSpPr>
          <p:cNvPr id="2546748" name="Rectangle 60"/>
          <p:cNvSpPr>
            <a:spLocks noChangeArrowheads="1"/>
          </p:cNvSpPr>
          <p:nvPr/>
        </p:nvSpPr>
        <p:spPr bwMode="auto">
          <a:xfrm>
            <a:off x="6757988" y="3284538"/>
            <a:ext cx="1092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800" b="1" i="1">
                <a:solidFill>
                  <a:srgbClr val="000000"/>
                </a:solidFill>
                <a:effectLst/>
                <a:latin typeface="Arial" pitchFamily="34" charset="0"/>
                <a:cs typeface="Lucida Sans Unicode" pitchFamily="34" charset="0"/>
              </a:rPr>
              <a:t>Electricity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cs typeface="Lucida Sans Unicode" pitchFamily="34" charset="0"/>
            </a:endParaRPr>
          </a:p>
        </p:txBody>
      </p:sp>
      <p:sp>
        <p:nvSpPr>
          <p:cNvPr id="2546749" name="Rectangle 61"/>
          <p:cNvSpPr>
            <a:spLocks noChangeArrowheads="1"/>
          </p:cNvSpPr>
          <p:nvPr/>
        </p:nvSpPr>
        <p:spPr bwMode="auto">
          <a:xfrm>
            <a:off x="6629400" y="3684588"/>
            <a:ext cx="11303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rgbClr val="FFFFFF"/>
                </a:solidFill>
                <a:effectLst/>
                <a:latin typeface="Arial" pitchFamily="34" charset="0"/>
                <a:cs typeface="Lucida Sans Unicode" pitchFamily="34" charset="0"/>
              </a:rPr>
              <a:t>Light Bulb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cs typeface="Lucida Sans Unicode" pitchFamily="34" charset="0"/>
            </a:endParaRPr>
          </a:p>
        </p:txBody>
      </p:sp>
      <p:sp>
        <p:nvSpPr>
          <p:cNvPr id="2546750" name="Rectangle 62"/>
          <p:cNvSpPr>
            <a:spLocks noChangeArrowheads="1"/>
          </p:cNvSpPr>
          <p:nvPr/>
        </p:nvSpPr>
        <p:spPr bwMode="auto">
          <a:xfrm>
            <a:off x="7212013" y="5062538"/>
            <a:ext cx="3413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100" b="1">
                <a:solidFill>
                  <a:srgbClr val="FFFFFF"/>
                </a:solidFill>
                <a:effectLst/>
                <a:latin typeface="Helvetica" pitchFamily="34" charset="0"/>
                <a:cs typeface="Lucida Sans Unicode" pitchFamily="34" charset="0"/>
              </a:rPr>
              <a:t>Light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cs typeface="Lucida Sans Unicode" pitchFamily="34" charset="0"/>
            </a:endParaRPr>
          </a:p>
        </p:txBody>
      </p:sp>
      <p:sp>
        <p:nvSpPr>
          <p:cNvPr id="2546751" name="Rectangle 63"/>
          <p:cNvSpPr>
            <a:spLocks noChangeArrowheads="1"/>
          </p:cNvSpPr>
          <p:nvPr/>
        </p:nvSpPr>
        <p:spPr bwMode="auto">
          <a:xfrm>
            <a:off x="5797550" y="2955925"/>
            <a:ext cx="6223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rgbClr val="FFFFFF"/>
                </a:solidFill>
                <a:effectLst/>
                <a:latin typeface="Arial" pitchFamily="34" charset="0"/>
                <a:cs typeface="Lucida Sans Unicode" pitchFamily="34" charset="0"/>
              </a:rPr>
              <a:t>Truck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cs typeface="Lucida Sans Unicode" pitchFamily="34" charset="0"/>
            </a:endParaRPr>
          </a:p>
        </p:txBody>
      </p:sp>
      <p:sp>
        <p:nvSpPr>
          <p:cNvPr id="2546752" name="Rectangle 64"/>
          <p:cNvSpPr>
            <a:spLocks noChangeArrowheads="1"/>
          </p:cNvSpPr>
          <p:nvPr/>
        </p:nvSpPr>
        <p:spPr bwMode="auto">
          <a:xfrm>
            <a:off x="7008813" y="2954338"/>
            <a:ext cx="4699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rgbClr val="FFFFFF"/>
                </a:solidFill>
                <a:effectLst/>
                <a:latin typeface="Arial" pitchFamily="34" charset="0"/>
                <a:cs typeface="Lucida Sans Unicode" pitchFamily="34" charset="0"/>
              </a:rPr>
              <a:t>Grid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cs typeface="Lucida Sans Unicode" pitchFamily="34" charset="0"/>
            </a:endParaRPr>
          </a:p>
        </p:txBody>
      </p:sp>
      <p:sp>
        <p:nvSpPr>
          <p:cNvPr id="2546753" name="Rectangle 65"/>
          <p:cNvSpPr>
            <a:spLocks noChangeArrowheads="1"/>
          </p:cNvSpPr>
          <p:nvPr/>
        </p:nvSpPr>
        <p:spPr bwMode="auto">
          <a:xfrm>
            <a:off x="5748338" y="4057650"/>
            <a:ext cx="762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800" b="1" i="1">
                <a:solidFill>
                  <a:srgbClr val="000000"/>
                </a:solidFill>
                <a:effectLst/>
                <a:latin typeface="Arial" pitchFamily="34" charset="0"/>
                <a:cs typeface="Lucida Sans Unicode" pitchFamily="34" charset="0"/>
              </a:rPr>
              <a:t>Kinetic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cs typeface="Lucida Sans Unicode" pitchFamily="34" charset="0"/>
            </a:endParaRPr>
          </a:p>
        </p:txBody>
      </p:sp>
      <p:sp>
        <p:nvSpPr>
          <p:cNvPr id="2546754" name="Rectangle 66"/>
          <p:cNvSpPr>
            <a:spLocks noChangeArrowheads="1"/>
          </p:cNvSpPr>
          <p:nvPr/>
        </p:nvSpPr>
        <p:spPr bwMode="auto">
          <a:xfrm>
            <a:off x="6861175" y="4057650"/>
            <a:ext cx="838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800" b="1" i="1">
                <a:solidFill>
                  <a:srgbClr val="000000"/>
                </a:solidFill>
                <a:effectLst/>
                <a:latin typeface="Arial" pitchFamily="34" charset="0"/>
                <a:cs typeface="Lucida Sans Unicode" pitchFamily="34" charset="0"/>
              </a:rPr>
              <a:t>Radiant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cs typeface="Lucida Sans Unicode" pitchFamily="34" charset="0"/>
            </a:endParaRPr>
          </a:p>
        </p:txBody>
      </p:sp>
      <p:sp>
        <p:nvSpPr>
          <p:cNvPr id="2546755" name="Rectangle 67"/>
          <p:cNvSpPr>
            <a:spLocks noChangeArrowheads="1"/>
          </p:cNvSpPr>
          <p:nvPr/>
        </p:nvSpPr>
        <p:spPr bwMode="auto">
          <a:xfrm>
            <a:off x="5665788" y="4470400"/>
            <a:ext cx="939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rgbClr val="FFFFFF"/>
                </a:solidFill>
                <a:effectLst/>
                <a:latin typeface="Arial" pitchFamily="34" charset="0"/>
                <a:cs typeface="Lucida Sans Unicode" pitchFamily="34" charset="0"/>
              </a:rPr>
              <a:t>Pass-km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cs typeface="Lucida Sans Unicode" pitchFamily="34" charset="0"/>
            </a:endParaRPr>
          </a:p>
        </p:txBody>
      </p:sp>
      <p:sp>
        <p:nvSpPr>
          <p:cNvPr id="2546756" name="Rectangle 68"/>
          <p:cNvSpPr>
            <a:spLocks noChangeArrowheads="1"/>
          </p:cNvSpPr>
          <p:nvPr/>
        </p:nvSpPr>
        <p:spPr bwMode="auto">
          <a:xfrm>
            <a:off x="6970713" y="4470400"/>
            <a:ext cx="558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rgbClr val="FFFFFF"/>
                </a:solidFill>
                <a:effectLst/>
                <a:latin typeface="Arial" pitchFamily="34" charset="0"/>
                <a:cs typeface="Lucida Sans Unicode" pitchFamily="34" charset="0"/>
              </a:rPr>
              <a:t>Light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cs typeface="Lucida Sans Unicode" pitchFamily="34" charset="0"/>
            </a:endParaRPr>
          </a:p>
        </p:txBody>
      </p:sp>
      <p:sp>
        <p:nvSpPr>
          <p:cNvPr id="2546757" name="Rectangle 69"/>
          <p:cNvSpPr>
            <a:spLocks noChangeArrowheads="1"/>
          </p:cNvSpPr>
          <p:nvPr/>
        </p:nvSpPr>
        <p:spPr bwMode="auto">
          <a:xfrm>
            <a:off x="3171825" y="5181600"/>
            <a:ext cx="2519363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700" b="1">
                <a:solidFill>
                  <a:srgbClr val="000000"/>
                </a:solidFill>
                <a:effectLst/>
                <a:latin typeface="Arial" pitchFamily="34" charset="0"/>
                <a:cs typeface="Lucida Sans Unicode" pitchFamily="34" charset="0"/>
              </a:rPr>
              <a:t>WASTE AND REJECTED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cs typeface="Lucida Sans Unicode" pitchFamily="34" charset="0"/>
            </a:endParaRPr>
          </a:p>
        </p:txBody>
      </p:sp>
      <p:sp>
        <p:nvSpPr>
          <p:cNvPr id="2546758" name="Rectangle 70"/>
          <p:cNvSpPr>
            <a:spLocks noChangeArrowheads="1"/>
          </p:cNvSpPr>
          <p:nvPr/>
        </p:nvSpPr>
        <p:spPr bwMode="auto">
          <a:xfrm>
            <a:off x="3860800" y="5372100"/>
            <a:ext cx="912813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700" b="1">
                <a:solidFill>
                  <a:srgbClr val="000000"/>
                </a:solidFill>
                <a:effectLst/>
                <a:latin typeface="Arial" pitchFamily="34" charset="0"/>
                <a:cs typeface="Lucida Sans Unicode" pitchFamily="34" charset="0"/>
              </a:rPr>
              <a:t>ENERGY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cs typeface="Lucida Sans Unicode" pitchFamily="34" charset="0"/>
            </a:endParaRPr>
          </a:p>
        </p:txBody>
      </p:sp>
      <p:sp>
        <p:nvSpPr>
          <p:cNvPr id="2546759" name="Rectangle 71"/>
          <p:cNvSpPr>
            <a:spLocks noChangeArrowheads="1"/>
          </p:cNvSpPr>
          <p:nvPr/>
        </p:nvSpPr>
        <p:spPr bwMode="auto">
          <a:xfrm>
            <a:off x="2600325" y="4283075"/>
            <a:ext cx="5619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rgbClr val="FF0000"/>
                </a:solidFill>
                <a:effectLst/>
                <a:latin typeface="Helvetica" pitchFamily="34" charset="0"/>
                <a:cs typeface="Lucida Sans Unicode" pitchFamily="34" charset="0"/>
              </a:rPr>
              <a:t>190 EJ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cs typeface="Lucida Sans Unicode" pitchFamily="34" charset="0"/>
            </a:endParaRPr>
          </a:p>
        </p:txBody>
      </p:sp>
      <p:sp>
        <p:nvSpPr>
          <p:cNvPr id="2546760" name="Rectangle 72"/>
          <p:cNvSpPr>
            <a:spLocks noChangeArrowheads="1"/>
          </p:cNvSpPr>
          <p:nvPr/>
        </p:nvSpPr>
        <p:spPr bwMode="auto">
          <a:xfrm>
            <a:off x="874713" y="6176963"/>
            <a:ext cx="220662" cy="220662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6761" name="Rectangle 73"/>
          <p:cNvSpPr>
            <a:spLocks noChangeArrowheads="1"/>
          </p:cNvSpPr>
          <p:nvPr/>
        </p:nvSpPr>
        <p:spPr bwMode="auto">
          <a:xfrm>
            <a:off x="876300" y="6178550"/>
            <a:ext cx="215900" cy="215900"/>
          </a:xfrm>
          <a:prstGeom prst="rect">
            <a:avLst/>
          </a:prstGeom>
          <a:solidFill>
            <a:srgbClr val="0000FF"/>
          </a:solidFill>
          <a:ln w="6350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6762" name="Rectangle 74"/>
          <p:cNvSpPr>
            <a:spLocks noChangeArrowheads="1"/>
          </p:cNvSpPr>
          <p:nvPr/>
        </p:nvSpPr>
        <p:spPr bwMode="auto">
          <a:xfrm>
            <a:off x="919163" y="6176963"/>
            <a:ext cx="39687" cy="412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6763" name="Rectangle 75"/>
          <p:cNvSpPr>
            <a:spLocks noChangeArrowheads="1"/>
          </p:cNvSpPr>
          <p:nvPr/>
        </p:nvSpPr>
        <p:spPr bwMode="auto">
          <a:xfrm>
            <a:off x="965200" y="6176963"/>
            <a:ext cx="39688" cy="412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6764" name="Rectangle 76"/>
          <p:cNvSpPr>
            <a:spLocks noChangeArrowheads="1"/>
          </p:cNvSpPr>
          <p:nvPr/>
        </p:nvSpPr>
        <p:spPr bwMode="auto">
          <a:xfrm>
            <a:off x="1009650" y="6176963"/>
            <a:ext cx="39688" cy="412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6765" name="Rectangle 77"/>
          <p:cNvSpPr>
            <a:spLocks noChangeArrowheads="1"/>
          </p:cNvSpPr>
          <p:nvPr/>
        </p:nvSpPr>
        <p:spPr bwMode="auto">
          <a:xfrm>
            <a:off x="1054100" y="6176963"/>
            <a:ext cx="41275" cy="412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6766" name="Rectangle 78"/>
          <p:cNvSpPr>
            <a:spLocks noChangeArrowheads="1"/>
          </p:cNvSpPr>
          <p:nvPr/>
        </p:nvSpPr>
        <p:spPr bwMode="auto">
          <a:xfrm>
            <a:off x="1054100" y="6223000"/>
            <a:ext cx="41275" cy="396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6767" name="Rectangle 79"/>
          <p:cNvSpPr>
            <a:spLocks noChangeArrowheads="1"/>
          </p:cNvSpPr>
          <p:nvPr/>
        </p:nvSpPr>
        <p:spPr bwMode="auto">
          <a:xfrm>
            <a:off x="1054100" y="6267450"/>
            <a:ext cx="41275" cy="396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6768" name="Rectangle 80"/>
          <p:cNvSpPr>
            <a:spLocks noChangeArrowheads="1"/>
          </p:cNvSpPr>
          <p:nvPr/>
        </p:nvSpPr>
        <p:spPr bwMode="auto">
          <a:xfrm>
            <a:off x="1054100" y="6313488"/>
            <a:ext cx="41275" cy="396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6769" name="Rectangle 81"/>
          <p:cNvSpPr>
            <a:spLocks noChangeArrowheads="1"/>
          </p:cNvSpPr>
          <p:nvPr/>
        </p:nvSpPr>
        <p:spPr bwMode="auto">
          <a:xfrm>
            <a:off x="919163" y="6357938"/>
            <a:ext cx="39687" cy="396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6770" name="Rectangle 82"/>
          <p:cNvSpPr>
            <a:spLocks noChangeArrowheads="1"/>
          </p:cNvSpPr>
          <p:nvPr/>
        </p:nvSpPr>
        <p:spPr bwMode="auto">
          <a:xfrm>
            <a:off x="965200" y="6357938"/>
            <a:ext cx="39688" cy="396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6771" name="Rectangle 83"/>
          <p:cNvSpPr>
            <a:spLocks noChangeArrowheads="1"/>
          </p:cNvSpPr>
          <p:nvPr/>
        </p:nvSpPr>
        <p:spPr bwMode="auto">
          <a:xfrm>
            <a:off x="1009650" y="6357938"/>
            <a:ext cx="39688" cy="396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6772" name="Rectangle 84"/>
          <p:cNvSpPr>
            <a:spLocks noChangeArrowheads="1"/>
          </p:cNvSpPr>
          <p:nvPr/>
        </p:nvSpPr>
        <p:spPr bwMode="auto">
          <a:xfrm>
            <a:off x="1054100" y="6357938"/>
            <a:ext cx="41275" cy="396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6773" name="Rectangle 85"/>
          <p:cNvSpPr>
            <a:spLocks noChangeArrowheads="1"/>
          </p:cNvSpPr>
          <p:nvPr/>
        </p:nvSpPr>
        <p:spPr bwMode="auto">
          <a:xfrm>
            <a:off x="874713" y="6176963"/>
            <a:ext cx="39687" cy="412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6774" name="Rectangle 86"/>
          <p:cNvSpPr>
            <a:spLocks noChangeArrowheads="1"/>
          </p:cNvSpPr>
          <p:nvPr/>
        </p:nvSpPr>
        <p:spPr bwMode="auto">
          <a:xfrm>
            <a:off x="874713" y="6223000"/>
            <a:ext cx="39687" cy="396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6775" name="Rectangle 87"/>
          <p:cNvSpPr>
            <a:spLocks noChangeArrowheads="1"/>
          </p:cNvSpPr>
          <p:nvPr/>
        </p:nvSpPr>
        <p:spPr bwMode="auto">
          <a:xfrm>
            <a:off x="874713" y="6267450"/>
            <a:ext cx="39687" cy="396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6776" name="Rectangle 88"/>
          <p:cNvSpPr>
            <a:spLocks noChangeArrowheads="1"/>
          </p:cNvSpPr>
          <p:nvPr/>
        </p:nvSpPr>
        <p:spPr bwMode="auto">
          <a:xfrm>
            <a:off x="874713" y="6313488"/>
            <a:ext cx="39687" cy="396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6777" name="Rectangle 89"/>
          <p:cNvSpPr>
            <a:spLocks noChangeArrowheads="1"/>
          </p:cNvSpPr>
          <p:nvPr/>
        </p:nvSpPr>
        <p:spPr bwMode="auto">
          <a:xfrm>
            <a:off x="874713" y="6357938"/>
            <a:ext cx="39687" cy="396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6778" name="Rectangle 90"/>
          <p:cNvSpPr>
            <a:spLocks noChangeArrowheads="1"/>
          </p:cNvSpPr>
          <p:nvPr/>
        </p:nvSpPr>
        <p:spPr bwMode="auto">
          <a:xfrm>
            <a:off x="919163" y="6223000"/>
            <a:ext cx="39687" cy="396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6779" name="Rectangle 91"/>
          <p:cNvSpPr>
            <a:spLocks noChangeArrowheads="1"/>
          </p:cNvSpPr>
          <p:nvPr/>
        </p:nvSpPr>
        <p:spPr bwMode="auto">
          <a:xfrm>
            <a:off x="965200" y="6223000"/>
            <a:ext cx="39688" cy="3968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6780" name="Rectangle 92"/>
          <p:cNvSpPr>
            <a:spLocks noChangeArrowheads="1"/>
          </p:cNvSpPr>
          <p:nvPr/>
        </p:nvSpPr>
        <p:spPr bwMode="auto">
          <a:xfrm>
            <a:off x="1009650" y="6223000"/>
            <a:ext cx="39688" cy="396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6781" name="Rectangle 93"/>
          <p:cNvSpPr>
            <a:spLocks noChangeArrowheads="1"/>
          </p:cNvSpPr>
          <p:nvPr/>
        </p:nvSpPr>
        <p:spPr bwMode="auto">
          <a:xfrm>
            <a:off x="919163" y="6267450"/>
            <a:ext cx="39687" cy="3968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6782" name="Rectangle 94"/>
          <p:cNvSpPr>
            <a:spLocks noChangeArrowheads="1"/>
          </p:cNvSpPr>
          <p:nvPr/>
        </p:nvSpPr>
        <p:spPr bwMode="auto">
          <a:xfrm>
            <a:off x="965200" y="6267450"/>
            <a:ext cx="39688" cy="3968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6783" name="Rectangle 95"/>
          <p:cNvSpPr>
            <a:spLocks noChangeArrowheads="1"/>
          </p:cNvSpPr>
          <p:nvPr/>
        </p:nvSpPr>
        <p:spPr bwMode="auto">
          <a:xfrm>
            <a:off x="1009650" y="6267450"/>
            <a:ext cx="39688" cy="3968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6784" name="Rectangle 96"/>
          <p:cNvSpPr>
            <a:spLocks noChangeArrowheads="1"/>
          </p:cNvSpPr>
          <p:nvPr/>
        </p:nvSpPr>
        <p:spPr bwMode="auto">
          <a:xfrm>
            <a:off x="919163" y="6313488"/>
            <a:ext cx="39687" cy="396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6785" name="Rectangle 97"/>
          <p:cNvSpPr>
            <a:spLocks noChangeArrowheads="1"/>
          </p:cNvSpPr>
          <p:nvPr/>
        </p:nvSpPr>
        <p:spPr bwMode="auto">
          <a:xfrm>
            <a:off x="965200" y="6313488"/>
            <a:ext cx="39688" cy="39687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6786" name="Rectangle 98"/>
          <p:cNvSpPr>
            <a:spLocks noChangeArrowheads="1"/>
          </p:cNvSpPr>
          <p:nvPr/>
        </p:nvSpPr>
        <p:spPr bwMode="auto">
          <a:xfrm>
            <a:off x="1009650" y="6313488"/>
            <a:ext cx="39688" cy="396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6787" name="Freeform 99"/>
          <p:cNvSpPr>
            <a:spLocks/>
          </p:cNvSpPr>
          <p:nvPr/>
        </p:nvSpPr>
        <p:spPr bwMode="auto">
          <a:xfrm>
            <a:off x="911225" y="6215063"/>
            <a:ext cx="146050" cy="144462"/>
          </a:xfrm>
          <a:custGeom>
            <a:avLst/>
            <a:gdLst>
              <a:gd name="T0" fmla="*/ 92 w 92"/>
              <a:gd name="T1" fmla="*/ 46 h 91"/>
              <a:gd name="T2" fmla="*/ 92 w 92"/>
              <a:gd name="T3" fmla="*/ 41 h 91"/>
              <a:gd name="T4" fmla="*/ 91 w 92"/>
              <a:gd name="T5" fmla="*/ 36 h 91"/>
              <a:gd name="T6" fmla="*/ 89 w 92"/>
              <a:gd name="T7" fmla="*/ 31 h 91"/>
              <a:gd name="T8" fmla="*/ 88 w 92"/>
              <a:gd name="T9" fmla="*/ 27 h 91"/>
              <a:gd name="T10" fmla="*/ 85 w 92"/>
              <a:gd name="T11" fmla="*/ 22 h 91"/>
              <a:gd name="T12" fmla="*/ 83 w 92"/>
              <a:gd name="T13" fmla="*/ 18 h 91"/>
              <a:gd name="T14" fmla="*/ 79 w 92"/>
              <a:gd name="T15" fmla="*/ 14 h 91"/>
              <a:gd name="T16" fmla="*/ 76 w 92"/>
              <a:gd name="T17" fmla="*/ 11 h 91"/>
              <a:gd name="T18" fmla="*/ 72 w 92"/>
              <a:gd name="T19" fmla="*/ 8 h 91"/>
              <a:gd name="T20" fmla="*/ 68 w 92"/>
              <a:gd name="T21" fmla="*/ 5 h 91"/>
              <a:gd name="T22" fmla="*/ 63 w 92"/>
              <a:gd name="T23" fmla="*/ 3 h 91"/>
              <a:gd name="T24" fmla="*/ 58 w 92"/>
              <a:gd name="T25" fmla="*/ 2 h 91"/>
              <a:gd name="T26" fmla="*/ 54 w 92"/>
              <a:gd name="T27" fmla="*/ 1 h 91"/>
              <a:gd name="T28" fmla="*/ 49 w 92"/>
              <a:gd name="T29" fmla="*/ 0 h 91"/>
              <a:gd name="T30" fmla="*/ 44 w 92"/>
              <a:gd name="T31" fmla="*/ 0 h 91"/>
              <a:gd name="T32" fmla="*/ 39 w 92"/>
              <a:gd name="T33" fmla="*/ 1 h 91"/>
              <a:gd name="T34" fmla="*/ 34 w 92"/>
              <a:gd name="T35" fmla="*/ 2 h 91"/>
              <a:gd name="T36" fmla="*/ 29 w 92"/>
              <a:gd name="T37" fmla="*/ 3 h 91"/>
              <a:gd name="T38" fmla="*/ 25 w 92"/>
              <a:gd name="T39" fmla="*/ 5 h 91"/>
              <a:gd name="T40" fmla="*/ 20 w 92"/>
              <a:gd name="T41" fmla="*/ 8 h 91"/>
              <a:gd name="T42" fmla="*/ 17 w 92"/>
              <a:gd name="T43" fmla="*/ 11 h 91"/>
              <a:gd name="T44" fmla="*/ 13 w 92"/>
              <a:gd name="T45" fmla="*/ 14 h 91"/>
              <a:gd name="T46" fmla="*/ 10 w 92"/>
              <a:gd name="T47" fmla="*/ 18 h 91"/>
              <a:gd name="T48" fmla="*/ 7 w 92"/>
              <a:gd name="T49" fmla="*/ 22 h 91"/>
              <a:gd name="T50" fmla="*/ 5 w 92"/>
              <a:gd name="T51" fmla="*/ 27 h 91"/>
              <a:gd name="T52" fmla="*/ 3 w 92"/>
              <a:gd name="T53" fmla="*/ 31 h 91"/>
              <a:gd name="T54" fmla="*/ 1 w 92"/>
              <a:gd name="T55" fmla="*/ 36 h 91"/>
              <a:gd name="T56" fmla="*/ 1 w 92"/>
              <a:gd name="T57" fmla="*/ 41 h 91"/>
              <a:gd name="T58" fmla="*/ 0 w 92"/>
              <a:gd name="T59" fmla="*/ 46 h 91"/>
              <a:gd name="T60" fmla="*/ 1 w 92"/>
              <a:gd name="T61" fmla="*/ 51 h 91"/>
              <a:gd name="T62" fmla="*/ 1 w 92"/>
              <a:gd name="T63" fmla="*/ 56 h 91"/>
              <a:gd name="T64" fmla="*/ 3 w 92"/>
              <a:gd name="T65" fmla="*/ 60 h 91"/>
              <a:gd name="T66" fmla="*/ 5 w 92"/>
              <a:gd name="T67" fmla="*/ 65 h 91"/>
              <a:gd name="T68" fmla="*/ 7 w 92"/>
              <a:gd name="T69" fmla="*/ 70 h 91"/>
              <a:gd name="T70" fmla="*/ 10 w 92"/>
              <a:gd name="T71" fmla="*/ 74 h 91"/>
              <a:gd name="T72" fmla="*/ 13 w 92"/>
              <a:gd name="T73" fmla="*/ 77 h 91"/>
              <a:gd name="T74" fmla="*/ 17 w 92"/>
              <a:gd name="T75" fmla="*/ 81 h 91"/>
              <a:gd name="T76" fmla="*/ 21 w 92"/>
              <a:gd name="T77" fmla="*/ 84 h 91"/>
              <a:gd name="T78" fmla="*/ 25 w 92"/>
              <a:gd name="T79" fmla="*/ 86 h 91"/>
              <a:gd name="T80" fmla="*/ 29 w 92"/>
              <a:gd name="T81" fmla="*/ 88 h 91"/>
              <a:gd name="T82" fmla="*/ 34 w 92"/>
              <a:gd name="T83" fmla="*/ 90 h 91"/>
              <a:gd name="T84" fmla="*/ 39 w 92"/>
              <a:gd name="T85" fmla="*/ 91 h 91"/>
              <a:gd name="T86" fmla="*/ 44 w 92"/>
              <a:gd name="T87" fmla="*/ 91 h 91"/>
              <a:gd name="T88" fmla="*/ 49 w 92"/>
              <a:gd name="T89" fmla="*/ 91 h 91"/>
              <a:gd name="T90" fmla="*/ 54 w 92"/>
              <a:gd name="T91" fmla="*/ 91 h 91"/>
              <a:gd name="T92" fmla="*/ 58 w 92"/>
              <a:gd name="T93" fmla="*/ 90 h 91"/>
              <a:gd name="T94" fmla="*/ 63 w 92"/>
              <a:gd name="T95" fmla="*/ 88 h 91"/>
              <a:gd name="T96" fmla="*/ 68 w 92"/>
              <a:gd name="T97" fmla="*/ 86 h 91"/>
              <a:gd name="T98" fmla="*/ 72 w 92"/>
              <a:gd name="T99" fmla="*/ 84 h 91"/>
              <a:gd name="T100" fmla="*/ 76 w 92"/>
              <a:gd name="T101" fmla="*/ 81 h 91"/>
              <a:gd name="T102" fmla="*/ 79 w 92"/>
              <a:gd name="T103" fmla="*/ 77 h 91"/>
              <a:gd name="T104" fmla="*/ 83 w 92"/>
              <a:gd name="T105" fmla="*/ 74 h 91"/>
              <a:gd name="T106" fmla="*/ 85 w 92"/>
              <a:gd name="T107" fmla="*/ 69 h 91"/>
              <a:gd name="T108" fmla="*/ 88 w 92"/>
              <a:gd name="T109" fmla="*/ 65 h 91"/>
              <a:gd name="T110" fmla="*/ 90 w 92"/>
              <a:gd name="T111" fmla="*/ 60 h 91"/>
              <a:gd name="T112" fmla="*/ 91 w 92"/>
              <a:gd name="T113" fmla="*/ 56 h 91"/>
              <a:gd name="T114" fmla="*/ 92 w 92"/>
              <a:gd name="T115" fmla="*/ 51 h 91"/>
              <a:gd name="T116" fmla="*/ 92 w 92"/>
              <a:gd name="T117" fmla="*/ 46 h 91"/>
              <a:gd name="T118" fmla="*/ 92 w 92"/>
              <a:gd name="T119" fmla="*/ 46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2" h="91">
                <a:moveTo>
                  <a:pt x="92" y="46"/>
                </a:moveTo>
                <a:lnTo>
                  <a:pt x="92" y="41"/>
                </a:lnTo>
                <a:lnTo>
                  <a:pt x="91" y="36"/>
                </a:lnTo>
                <a:lnTo>
                  <a:pt x="89" y="31"/>
                </a:lnTo>
                <a:lnTo>
                  <a:pt x="88" y="27"/>
                </a:lnTo>
                <a:lnTo>
                  <a:pt x="85" y="22"/>
                </a:lnTo>
                <a:lnTo>
                  <a:pt x="83" y="18"/>
                </a:lnTo>
                <a:lnTo>
                  <a:pt x="79" y="14"/>
                </a:lnTo>
                <a:lnTo>
                  <a:pt x="76" y="11"/>
                </a:lnTo>
                <a:lnTo>
                  <a:pt x="72" y="8"/>
                </a:lnTo>
                <a:lnTo>
                  <a:pt x="68" y="5"/>
                </a:lnTo>
                <a:lnTo>
                  <a:pt x="63" y="3"/>
                </a:lnTo>
                <a:lnTo>
                  <a:pt x="58" y="2"/>
                </a:lnTo>
                <a:lnTo>
                  <a:pt x="54" y="1"/>
                </a:lnTo>
                <a:lnTo>
                  <a:pt x="49" y="0"/>
                </a:lnTo>
                <a:lnTo>
                  <a:pt x="44" y="0"/>
                </a:lnTo>
                <a:lnTo>
                  <a:pt x="39" y="1"/>
                </a:lnTo>
                <a:lnTo>
                  <a:pt x="34" y="2"/>
                </a:lnTo>
                <a:lnTo>
                  <a:pt x="29" y="3"/>
                </a:lnTo>
                <a:lnTo>
                  <a:pt x="25" y="5"/>
                </a:lnTo>
                <a:lnTo>
                  <a:pt x="20" y="8"/>
                </a:lnTo>
                <a:lnTo>
                  <a:pt x="17" y="11"/>
                </a:lnTo>
                <a:lnTo>
                  <a:pt x="13" y="14"/>
                </a:lnTo>
                <a:lnTo>
                  <a:pt x="10" y="18"/>
                </a:lnTo>
                <a:lnTo>
                  <a:pt x="7" y="22"/>
                </a:lnTo>
                <a:lnTo>
                  <a:pt x="5" y="27"/>
                </a:lnTo>
                <a:lnTo>
                  <a:pt x="3" y="31"/>
                </a:lnTo>
                <a:lnTo>
                  <a:pt x="1" y="36"/>
                </a:lnTo>
                <a:lnTo>
                  <a:pt x="1" y="41"/>
                </a:lnTo>
                <a:lnTo>
                  <a:pt x="0" y="46"/>
                </a:lnTo>
                <a:lnTo>
                  <a:pt x="1" y="51"/>
                </a:lnTo>
                <a:lnTo>
                  <a:pt x="1" y="56"/>
                </a:lnTo>
                <a:lnTo>
                  <a:pt x="3" y="60"/>
                </a:lnTo>
                <a:lnTo>
                  <a:pt x="5" y="65"/>
                </a:lnTo>
                <a:lnTo>
                  <a:pt x="7" y="70"/>
                </a:lnTo>
                <a:lnTo>
                  <a:pt x="10" y="74"/>
                </a:lnTo>
                <a:lnTo>
                  <a:pt x="13" y="77"/>
                </a:lnTo>
                <a:lnTo>
                  <a:pt x="17" y="81"/>
                </a:lnTo>
                <a:lnTo>
                  <a:pt x="21" y="84"/>
                </a:lnTo>
                <a:lnTo>
                  <a:pt x="25" y="86"/>
                </a:lnTo>
                <a:lnTo>
                  <a:pt x="29" y="88"/>
                </a:lnTo>
                <a:lnTo>
                  <a:pt x="34" y="90"/>
                </a:lnTo>
                <a:lnTo>
                  <a:pt x="39" y="91"/>
                </a:lnTo>
                <a:lnTo>
                  <a:pt x="44" y="91"/>
                </a:lnTo>
                <a:lnTo>
                  <a:pt x="49" y="91"/>
                </a:lnTo>
                <a:lnTo>
                  <a:pt x="54" y="91"/>
                </a:lnTo>
                <a:lnTo>
                  <a:pt x="58" y="90"/>
                </a:lnTo>
                <a:lnTo>
                  <a:pt x="63" y="88"/>
                </a:lnTo>
                <a:lnTo>
                  <a:pt x="68" y="86"/>
                </a:lnTo>
                <a:lnTo>
                  <a:pt x="72" y="84"/>
                </a:lnTo>
                <a:lnTo>
                  <a:pt x="76" y="81"/>
                </a:lnTo>
                <a:lnTo>
                  <a:pt x="79" y="77"/>
                </a:lnTo>
                <a:lnTo>
                  <a:pt x="83" y="74"/>
                </a:lnTo>
                <a:lnTo>
                  <a:pt x="85" y="69"/>
                </a:lnTo>
                <a:lnTo>
                  <a:pt x="88" y="65"/>
                </a:lnTo>
                <a:lnTo>
                  <a:pt x="90" y="60"/>
                </a:lnTo>
                <a:lnTo>
                  <a:pt x="91" y="56"/>
                </a:lnTo>
                <a:lnTo>
                  <a:pt x="92" y="51"/>
                </a:lnTo>
                <a:lnTo>
                  <a:pt x="92" y="46"/>
                </a:lnTo>
                <a:lnTo>
                  <a:pt x="92" y="46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6788" name="Freeform 100"/>
          <p:cNvSpPr>
            <a:spLocks/>
          </p:cNvSpPr>
          <p:nvPr/>
        </p:nvSpPr>
        <p:spPr bwMode="auto">
          <a:xfrm>
            <a:off x="936625" y="6218238"/>
            <a:ext cx="26988" cy="139700"/>
          </a:xfrm>
          <a:custGeom>
            <a:avLst/>
            <a:gdLst>
              <a:gd name="T0" fmla="*/ 12 w 17"/>
              <a:gd name="T1" fmla="*/ 86 h 88"/>
              <a:gd name="T2" fmla="*/ 4 w 17"/>
              <a:gd name="T3" fmla="*/ 69 h 88"/>
              <a:gd name="T4" fmla="*/ 1 w 17"/>
              <a:gd name="T5" fmla="*/ 55 h 88"/>
              <a:gd name="T6" fmla="*/ 0 w 17"/>
              <a:gd name="T7" fmla="*/ 48 h 88"/>
              <a:gd name="T8" fmla="*/ 1 w 17"/>
              <a:gd name="T9" fmla="*/ 34 h 88"/>
              <a:gd name="T10" fmla="*/ 4 w 17"/>
              <a:gd name="T11" fmla="*/ 18 h 88"/>
              <a:gd name="T12" fmla="*/ 10 w 17"/>
              <a:gd name="T13" fmla="*/ 4 h 88"/>
              <a:gd name="T14" fmla="*/ 13 w 17"/>
              <a:gd name="T15" fmla="*/ 1 h 88"/>
              <a:gd name="T16" fmla="*/ 17 w 17"/>
              <a:gd name="T17" fmla="*/ 0 h 88"/>
              <a:gd name="T18" fmla="*/ 8 w 17"/>
              <a:gd name="T19" fmla="*/ 17 h 88"/>
              <a:gd name="T20" fmla="*/ 4 w 17"/>
              <a:gd name="T21" fmla="*/ 33 h 88"/>
              <a:gd name="T22" fmla="*/ 3 w 17"/>
              <a:gd name="T23" fmla="*/ 39 h 88"/>
              <a:gd name="T24" fmla="*/ 4 w 17"/>
              <a:gd name="T25" fmla="*/ 53 h 88"/>
              <a:gd name="T26" fmla="*/ 7 w 17"/>
              <a:gd name="T27" fmla="*/ 68 h 88"/>
              <a:gd name="T28" fmla="*/ 14 w 17"/>
              <a:gd name="T29" fmla="*/ 83 h 88"/>
              <a:gd name="T30" fmla="*/ 17 w 17"/>
              <a:gd name="T31" fmla="*/ 88 h 88"/>
              <a:gd name="T32" fmla="*/ 12 w 17"/>
              <a:gd name="T33" fmla="*/ 86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7" h="88">
                <a:moveTo>
                  <a:pt x="12" y="86"/>
                </a:moveTo>
                <a:lnTo>
                  <a:pt x="4" y="69"/>
                </a:lnTo>
                <a:lnTo>
                  <a:pt x="1" y="55"/>
                </a:lnTo>
                <a:lnTo>
                  <a:pt x="0" y="48"/>
                </a:lnTo>
                <a:lnTo>
                  <a:pt x="1" y="34"/>
                </a:lnTo>
                <a:lnTo>
                  <a:pt x="4" y="18"/>
                </a:lnTo>
                <a:lnTo>
                  <a:pt x="10" y="4"/>
                </a:lnTo>
                <a:lnTo>
                  <a:pt x="13" y="1"/>
                </a:lnTo>
                <a:lnTo>
                  <a:pt x="17" y="0"/>
                </a:lnTo>
                <a:lnTo>
                  <a:pt x="8" y="17"/>
                </a:lnTo>
                <a:lnTo>
                  <a:pt x="4" y="33"/>
                </a:lnTo>
                <a:lnTo>
                  <a:pt x="3" y="39"/>
                </a:lnTo>
                <a:lnTo>
                  <a:pt x="4" y="53"/>
                </a:lnTo>
                <a:lnTo>
                  <a:pt x="7" y="68"/>
                </a:lnTo>
                <a:lnTo>
                  <a:pt x="14" y="83"/>
                </a:lnTo>
                <a:lnTo>
                  <a:pt x="17" y="88"/>
                </a:lnTo>
                <a:lnTo>
                  <a:pt x="12" y="86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6789" name="Freeform 101"/>
          <p:cNvSpPr>
            <a:spLocks/>
          </p:cNvSpPr>
          <p:nvPr/>
        </p:nvSpPr>
        <p:spPr bwMode="auto">
          <a:xfrm>
            <a:off x="1006475" y="6218238"/>
            <a:ext cx="25400" cy="139700"/>
          </a:xfrm>
          <a:custGeom>
            <a:avLst/>
            <a:gdLst>
              <a:gd name="T0" fmla="*/ 5 w 16"/>
              <a:gd name="T1" fmla="*/ 86 h 88"/>
              <a:gd name="T2" fmla="*/ 13 w 16"/>
              <a:gd name="T3" fmla="*/ 68 h 88"/>
              <a:gd name="T4" fmla="*/ 16 w 16"/>
              <a:gd name="T5" fmla="*/ 51 h 88"/>
              <a:gd name="T6" fmla="*/ 16 w 16"/>
              <a:gd name="T7" fmla="*/ 36 h 88"/>
              <a:gd name="T8" fmla="*/ 13 w 16"/>
              <a:gd name="T9" fmla="*/ 22 h 88"/>
              <a:gd name="T10" fmla="*/ 8 w 16"/>
              <a:gd name="T11" fmla="*/ 7 h 88"/>
              <a:gd name="T12" fmla="*/ 4 w 16"/>
              <a:gd name="T13" fmla="*/ 1 h 88"/>
              <a:gd name="T14" fmla="*/ 0 w 16"/>
              <a:gd name="T15" fmla="*/ 0 h 88"/>
              <a:gd name="T16" fmla="*/ 8 w 16"/>
              <a:gd name="T17" fmla="*/ 17 h 88"/>
              <a:gd name="T18" fmla="*/ 12 w 16"/>
              <a:gd name="T19" fmla="*/ 33 h 88"/>
              <a:gd name="T20" fmla="*/ 13 w 16"/>
              <a:gd name="T21" fmla="*/ 39 h 88"/>
              <a:gd name="T22" fmla="*/ 12 w 16"/>
              <a:gd name="T23" fmla="*/ 53 h 88"/>
              <a:gd name="T24" fmla="*/ 10 w 16"/>
              <a:gd name="T25" fmla="*/ 68 h 88"/>
              <a:gd name="T26" fmla="*/ 2 w 16"/>
              <a:gd name="T27" fmla="*/ 85 h 88"/>
              <a:gd name="T28" fmla="*/ 0 w 16"/>
              <a:gd name="T29" fmla="*/ 88 h 88"/>
              <a:gd name="T30" fmla="*/ 5 w 16"/>
              <a:gd name="T31" fmla="*/ 86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6" h="88">
                <a:moveTo>
                  <a:pt x="5" y="86"/>
                </a:moveTo>
                <a:lnTo>
                  <a:pt x="13" y="68"/>
                </a:lnTo>
                <a:lnTo>
                  <a:pt x="16" y="51"/>
                </a:lnTo>
                <a:lnTo>
                  <a:pt x="16" y="36"/>
                </a:lnTo>
                <a:lnTo>
                  <a:pt x="13" y="22"/>
                </a:lnTo>
                <a:lnTo>
                  <a:pt x="8" y="7"/>
                </a:lnTo>
                <a:lnTo>
                  <a:pt x="4" y="1"/>
                </a:lnTo>
                <a:lnTo>
                  <a:pt x="0" y="0"/>
                </a:lnTo>
                <a:lnTo>
                  <a:pt x="8" y="17"/>
                </a:lnTo>
                <a:lnTo>
                  <a:pt x="12" y="33"/>
                </a:lnTo>
                <a:lnTo>
                  <a:pt x="13" y="39"/>
                </a:lnTo>
                <a:lnTo>
                  <a:pt x="12" y="53"/>
                </a:lnTo>
                <a:lnTo>
                  <a:pt x="10" y="68"/>
                </a:lnTo>
                <a:lnTo>
                  <a:pt x="2" y="85"/>
                </a:lnTo>
                <a:lnTo>
                  <a:pt x="0" y="88"/>
                </a:lnTo>
                <a:lnTo>
                  <a:pt x="5" y="86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46791" name="Freeform 103"/>
          <p:cNvSpPr>
            <a:spLocks/>
          </p:cNvSpPr>
          <p:nvPr/>
        </p:nvSpPr>
        <p:spPr bwMode="auto">
          <a:xfrm>
            <a:off x="914400" y="6240463"/>
            <a:ext cx="139700" cy="25400"/>
          </a:xfrm>
          <a:custGeom>
            <a:avLst/>
            <a:gdLst>
              <a:gd name="T0" fmla="*/ 86 w 88"/>
              <a:gd name="T1" fmla="*/ 11 h 16"/>
              <a:gd name="T2" fmla="*/ 70 w 88"/>
              <a:gd name="T3" fmla="*/ 4 h 16"/>
              <a:gd name="T4" fmla="*/ 54 w 88"/>
              <a:gd name="T5" fmla="*/ 0 h 16"/>
              <a:gd name="T6" fmla="*/ 40 w 88"/>
              <a:gd name="T7" fmla="*/ 0 h 16"/>
              <a:gd name="T8" fmla="*/ 24 w 88"/>
              <a:gd name="T9" fmla="*/ 2 h 16"/>
              <a:gd name="T10" fmla="*/ 5 w 88"/>
              <a:gd name="T11" fmla="*/ 10 h 16"/>
              <a:gd name="T12" fmla="*/ 2 w 88"/>
              <a:gd name="T13" fmla="*/ 13 h 16"/>
              <a:gd name="T14" fmla="*/ 0 w 88"/>
              <a:gd name="T15" fmla="*/ 16 h 16"/>
              <a:gd name="T16" fmla="*/ 17 w 88"/>
              <a:gd name="T17" fmla="*/ 8 h 16"/>
              <a:gd name="T18" fmla="*/ 34 w 88"/>
              <a:gd name="T19" fmla="*/ 4 h 16"/>
              <a:gd name="T20" fmla="*/ 40 w 88"/>
              <a:gd name="T21" fmla="*/ 3 h 16"/>
              <a:gd name="T22" fmla="*/ 54 w 88"/>
              <a:gd name="T23" fmla="*/ 3 h 16"/>
              <a:gd name="T24" fmla="*/ 68 w 88"/>
              <a:gd name="T25" fmla="*/ 7 h 16"/>
              <a:gd name="T26" fmla="*/ 85 w 88"/>
              <a:gd name="T27" fmla="*/ 14 h 16"/>
              <a:gd name="T28" fmla="*/ 88 w 88"/>
              <a:gd name="T29" fmla="*/ 16 h 16"/>
              <a:gd name="T30" fmla="*/ 86 w 88"/>
              <a:gd name="T31" fmla="*/ 11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88" h="16">
                <a:moveTo>
                  <a:pt x="86" y="11"/>
                </a:moveTo>
                <a:lnTo>
                  <a:pt x="70" y="4"/>
                </a:lnTo>
                <a:lnTo>
                  <a:pt x="54" y="0"/>
                </a:lnTo>
                <a:lnTo>
                  <a:pt x="40" y="0"/>
                </a:lnTo>
                <a:lnTo>
                  <a:pt x="24" y="2"/>
                </a:lnTo>
                <a:lnTo>
                  <a:pt x="5" y="10"/>
                </a:lnTo>
                <a:lnTo>
                  <a:pt x="2" y="13"/>
                </a:lnTo>
                <a:lnTo>
                  <a:pt x="0" y="16"/>
                </a:lnTo>
                <a:lnTo>
                  <a:pt x="17" y="8"/>
                </a:lnTo>
                <a:lnTo>
                  <a:pt x="34" y="4"/>
                </a:lnTo>
                <a:lnTo>
                  <a:pt x="40" y="3"/>
                </a:lnTo>
                <a:lnTo>
                  <a:pt x="54" y="3"/>
                </a:lnTo>
                <a:lnTo>
                  <a:pt x="68" y="7"/>
                </a:lnTo>
                <a:lnTo>
                  <a:pt x="85" y="14"/>
                </a:lnTo>
                <a:lnTo>
                  <a:pt x="88" y="16"/>
                </a:lnTo>
                <a:lnTo>
                  <a:pt x="86" y="11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739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ChangeArrowheads="1"/>
          </p:cNvSpPr>
          <p:nvPr/>
        </p:nvSpPr>
        <p:spPr bwMode="auto">
          <a:xfrm>
            <a:off x="2062163" y="1810663"/>
            <a:ext cx="471763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Units for Orders of Magnitude</a:t>
            </a:r>
          </a:p>
        </p:txBody>
      </p:sp>
      <p:sp>
        <p:nvSpPr>
          <p:cNvPr id="195587" name="Rectangle 3"/>
          <p:cNvSpPr>
            <a:spLocks noChangeArrowheads="1"/>
          </p:cNvSpPr>
          <p:nvPr/>
        </p:nvSpPr>
        <p:spPr bwMode="auto">
          <a:xfrm>
            <a:off x="8402638" y="2241550"/>
            <a:ext cx="5238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500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588" name="Rectangle 4"/>
          <p:cNvSpPr>
            <a:spLocks noChangeArrowheads="1"/>
          </p:cNvSpPr>
          <p:nvPr/>
        </p:nvSpPr>
        <p:spPr bwMode="auto">
          <a:xfrm>
            <a:off x="660400" y="2570163"/>
            <a:ext cx="781050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Symbol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95589" name="Rectangle 5"/>
          <p:cNvSpPr>
            <a:spLocks noChangeArrowheads="1"/>
          </p:cNvSpPr>
          <p:nvPr/>
        </p:nvSpPr>
        <p:spPr bwMode="auto">
          <a:xfrm>
            <a:off x="1454150" y="2570163"/>
            <a:ext cx="6032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590" name="Rectangle 6"/>
          <p:cNvSpPr>
            <a:spLocks noChangeArrowheads="1"/>
          </p:cNvSpPr>
          <p:nvPr/>
        </p:nvSpPr>
        <p:spPr bwMode="auto">
          <a:xfrm>
            <a:off x="2038350" y="2570163"/>
            <a:ext cx="588963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Name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591" name="Rectangle 7"/>
          <p:cNvSpPr>
            <a:spLocks noChangeArrowheads="1"/>
          </p:cNvSpPr>
          <p:nvPr/>
        </p:nvSpPr>
        <p:spPr bwMode="auto">
          <a:xfrm>
            <a:off x="2862263" y="2570163"/>
            <a:ext cx="6032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592" name="Rectangle 8"/>
          <p:cNvSpPr>
            <a:spLocks noChangeArrowheads="1"/>
          </p:cNvSpPr>
          <p:nvPr/>
        </p:nvSpPr>
        <p:spPr bwMode="auto">
          <a:xfrm>
            <a:off x="3276600" y="2570163"/>
            <a:ext cx="1079500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Magnitude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593" name="Rectangle 9"/>
          <p:cNvSpPr>
            <a:spLocks noChangeArrowheads="1"/>
          </p:cNvSpPr>
          <p:nvPr/>
        </p:nvSpPr>
        <p:spPr bwMode="auto">
          <a:xfrm>
            <a:off x="4510088" y="2570163"/>
            <a:ext cx="6032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594" name="Rectangle 10"/>
          <p:cNvSpPr>
            <a:spLocks noChangeArrowheads="1"/>
          </p:cNvSpPr>
          <p:nvPr/>
        </p:nvSpPr>
        <p:spPr bwMode="auto">
          <a:xfrm>
            <a:off x="5543550" y="2570163"/>
            <a:ext cx="81597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Number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595" name="Rectangle 11"/>
          <p:cNvSpPr>
            <a:spLocks noChangeArrowheads="1"/>
          </p:cNvSpPr>
          <p:nvPr/>
        </p:nvSpPr>
        <p:spPr bwMode="auto">
          <a:xfrm>
            <a:off x="6496050" y="2570163"/>
            <a:ext cx="6032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596" name="Rectangle 12"/>
          <p:cNvSpPr>
            <a:spLocks noChangeArrowheads="1"/>
          </p:cNvSpPr>
          <p:nvPr/>
        </p:nvSpPr>
        <p:spPr bwMode="auto">
          <a:xfrm>
            <a:off x="7524750" y="2570163"/>
            <a:ext cx="1166813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Expression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597" name="Rectangle 13"/>
          <p:cNvSpPr>
            <a:spLocks noChangeArrowheads="1"/>
          </p:cNvSpPr>
          <p:nvPr/>
        </p:nvSpPr>
        <p:spPr bwMode="auto">
          <a:xfrm>
            <a:off x="8751888" y="2570163"/>
            <a:ext cx="6032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598" name="Rectangle 14"/>
          <p:cNvSpPr>
            <a:spLocks noChangeArrowheads="1"/>
          </p:cNvSpPr>
          <p:nvPr/>
        </p:nvSpPr>
        <p:spPr bwMode="auto">
          <a:xfrm>
            <a:off x="987425" y="2828925"/>
            <a:ext cx="144463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599" name="Rectangle 15"/>
          <p:cNvSpPr>
            <a:spLocks noChangeArrowheads="1"/>
          </p:cNvSpPr>
          <p:nvPr/>
        </p:nvSpPr>
        <p:spPr bwMode="auto">
          <a:xfrm>
            <a:off x="1127125" y="2828925"/>
            <a:ext cx="603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00" name="Rectangle 16"/>
          <p:cNvSpPr>
            <a:spLocks noChangeArrowheads="1"/>
          </p:cNvSpPr>
          <p:nvPr/>
        </p:nvSpPr>
        <p:spPr bwMode="auto">
          <a:xfrm>
            <a:off x="2068513" y="2828925"/>
            <a:ext cx="446087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Peta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01" name="Rectangle 17"/>
          <p:cNvSpPr>
            <a:spLocks noChangeArrowheads="1"/>
          </p:cNvSpPr>
          <p:nvPr/>
        </p:nvSpPr>
        <p:spPr bwMode="auto">
          <a:xfrm>
            <a:off x="2501900" y="2828925"/>
            <a:ext cx="603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02" name="Rectangle 18"/>
          <p:cNvSpPr>
            <a:spLocks noChangeArrowheads="1"/>
          </p:cNvSpPr>
          <p:nvPr/>
        </p:nvSpPr>
        <p:spPr bwMode="auto">
          <a:xfrm>
            <a:off x="3516313" y="2828925"/>
            <a:ext cx="6318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1E+15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03" name="Rectangle 19"/>
          <p:cNvSpPr>
            <a:spLocks noChangeArrowheads="1"/>
          </p:cNvSpPr>
          <p:nvPr/>
        </p:nvSpPr>
        <p:spPr bwMode="auto">
          <a:xfrm>
            <a:off x="4129088" y="2828925"/>
            <a:ext cx="603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04" name="Rectangle 20"/>
          <p:cNvSpPr>
            <a:spLocks noChangeArrowheads="1"/>
          </p:cNvSpPr>
          <p:nvPr/>
        </p:nvSpPr>
        <p:spPr bwMode="auto">
          <a:xfrm>
            <a:off x="4886325" y="2828925"/>
            <a:ext cx="22320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1 000 000 000 000 000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05" name="Rectangle 21"/>
          <p:cNvSpPr>
            <a:spLocks noChangeArrowheads="1"/>
          </p:cNvSpPr>
          <p:nvPr/>
        </p:nvSpPr>
        <p:spPr bwMode="auto">
          <a:xfrm>
            <a:off x="7043738" y="2828925"/>
            <a:ext cx="603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06" name="Rectangle 22"/>
          <p:cNvSpPr>
            <a:spLocks noChangeArrowheads="1"/>
          </p:cNvSpPr>
          <p:nvPr/>
        </p:nvSpPr>
        <p:spPr bwMode="auto">
          <a:xfrm>
            <a:off x="7680325" y="2828925"/>
            <a:ext cx="985838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quadrillion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07" name="Rectangle 23"/>
          <p:cNvSpPr>
            <a:spLocks noChangeArrowheads="1"/>
          </p:cNvSpPr>
          <p:nvPr/>
        </p:nvSpPr>
        <p:spPr bwMode="auto">
          <a:xfrm>
            <a:off x="8424863" y="2828925"/>
            <a:ext cx="603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08" name="Rectangle 24"/>
          <p:cNvSpPr>
            <a:spLocks noChangeArrowheads="1"/>
          </p:cNvSpPr>
          <p:nvPr/>
        </p:nvSpPr>
        <p:spPr bwMode="auto">
          <a:xfrm>
            <a:off x="992188" y="3074988"/>
            <a:ext cx="131762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09" name="Rectangle 25"/>
          <p:cNvSpPr>
            <a:spLocks noChangeArrowheads="1"/>
          </p:cNvSpPr>
          <p:nvPr/>
        </p:nvSpPr>
        <p:spPr bwMode="auto">
          <a:xfrm>
            <a:off x="1122363" y="3074988"/>
            <a:ext cx="6032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10" name="Rectangle 26"/>
          <p:cNvSpPr>
            <a:spLocks noChangeArrowheads="1"/>
          </p:cNvSpPr>
          <p:nvPr/>
        </p:nvSpPr>
        <p:spPr bwMode="auto">
          <a:xfrm>
            <a:off x="2068513" y="3074988"/>
            <a:ext cx="444500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Tera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11" name="Rectangle 27"/>
          <p:cNvSpPr>
            <a:spLocks noChangeArrowheads="1"/>
          </p:cNvSpPr>
          <p:nvPr/>
        </p:nvSpPr>
        <p:spPr bwMode="auto">
          <a:xfrm>
            <a:off x="2501900" y="3074988"/>
            <a:ext cx="6032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12" name="Rectangle 28"/>
          <p:cNvSpPr>
            <a:spLocks noChangeArrowheads="1"/>
          </p:cNvSpPr>
          <p:nvPr/>
        </p:nvSpPr>
        <p:spPr bwMode="auto">
          <a:xfrm>
            <a:off x="3516313" y="3074988"/>
            <a:ext cx="63182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1E+12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13" name="Rectangle 29"/>
          <p:cNvSpPr>
            <a:spLocks noChangeArrowheads="1"/>
          </p:cNvSpPr>
          <p:nvPr/>
        </p:nvSpPr>
        <p:spPr bwMode="auto">
          <a:xfrm>
            <a:off x="4129088" y="3074988"/>
            <a:ext cx="6032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14" name="Rectangle 30"/>
          <p:cNvSpPr>
            <a:spLocks noChangeArrowheads="1"/>
          </p:cNvSpPr>
          <p:nvPr/>
        </p:nvSpPr>
        <p:spPr bwMode="auto">
          <a:xfrm>
            <a:off x="5089525" y="3074988"/>
            <a:ext cx="1809750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1 000 000 000 000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15" name="Rectangle 31"/>
          <p:cNvSpPr>
            <a:spLocks noChangeArrowheads="1"/>
          </p:cNvSpPr>
          <p:nvPr/>
        </p:nvSpPr>
        <p:spPr bwMode="auto">
          <a:xfrm>
            <a:off x="6840538" y="3074988"/>
            <a:ext cx="6032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16" name="Rectangle 32"/>
          <p:cNvSpPr>
            <a:spLocks noChangeArrowheads="1"/>
          </p:cNvSpPr>
          <p:nvPr/>
        </p:nvSpPr>
        <p:spPr bwMode="auto">
          <a:xfrm>
            <a:off x="7740650" y="3074988"/>
            <a:ext cx="647700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trillion*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17" name="Rectangle 33"/>
          <p:cNvSpPr>
            <a:spLocks noChangeArrowheads="1"/>
          </p:cNvSpPr>
          <p:nvPr/>
        </p:nvSpPr>
        <p:spPr bwMode="auto">
          <a:xfrm>
            <a:off x="8372475" y="3074988"/>
            <a:ext cx="6032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18" name="Rectangle 34"/>
          <p:cNvSpPr>
            <a:spLocks noChangeArrowheads="1"/>
          </p:cNvSpPr>
          <p:nvPr/>
        </p:nvSpPr>
        <p:spPr bwMode="auto">
          <a:xfrm>
            <a:off x="976313" y="3322638"/>
            <a:ext cx="16827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19" name="Rectangle 35"/>
          <p:cNvSpPr>
            <a:spLocks noChangeArrowheads="1"/>
          </p:cNvSpPr>
          <p:nvPr/>
        </p:nvSpPr>
        <p:spPr bwMode="auto">
          <a:xfrm>
            <a:off x="1141413" y="3322638"/>
            <a:ext cx="6032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20" name="Rectangle 36"/>
          <p:cNvSpPr>
            <a:spLocks noChangeArrowheads="1"/>
          </p:cNvSpPr>
          <p:nvPr/>
        </p:nvSpPr>
        <p:spPr bwMode="auto">
          <a:xfrm>
            <a:off x="2062163" y="3322638"/>
            <a:ext cx="16827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21" name="Rectangle 37"/>
          <p:cNvSpPr>
            <a:spLocks noChangeArrowheads="1"/>
          </p:cNvSpPr>
          <p:nvPr/>
        </p:nvSpPr>
        <p:spPr bwMode="auto">
          <a:xfrm>
            <a:off x="2227263" y="3322638"/>
            <a:ext cx="28892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iga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22" name="Rectangle 38"/>
          <p:cNvSpPr>
            <a:spLocks noChangeArrowheads="1"/>
          </p:cNvSpPr>
          <p:nvPr/>
        </p:nvSpPr>
        <p:spPr bwMode="auto">
          <a:xfrm>
            <a:off x="2508250" y="3322638"/>
            <a:ext cx="6032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23" name="Rectangle 39"/>
          <p:cNvSpPr>
            <a:spLocks noChangeArrowheads="1"/>
          </p:cNvSpPr>
          <p:nvPr/>
        </p:nvSpPr>
        <p:spPr bwMode="auto">
          <a:xfrm>
            <a:off x="3516313" y="3322638"/>
            <a:ext cx="63182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1E+09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24" name="Rectangle 40"/>
          <p:cNvSpPr>
            <a:spLocks noChangeArrowheads="1"/>
          </p:cNvSpPr>
          <p:nvPr/>
        </p:nvSpPr>
        <p:spPr bwMode="auto">
          <a:xfrm>
            <a:off x="4129088" y="3322638"/>
            <a:ext cx="6032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25" name="Rectangle 41"/>
          <p:cNvSpPr>
            <a:spLocks noChangeArrowheads="1"/>
          </p:cNvSpPr>
          <p:nvPr/>
        </p:nvSpPr>
        <p:spPr bwMode="auto">
          <a:xfrm>
            <a:off x="5294313" y="3322638"/>
            <a:ext cx="138747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1 000 000 000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26" name="Rectangle 42"/>
          <p:cNvSpPr>
            <a:spLocks noChangeArrowheads="1"/>
          </p:cNvSpPr>
          <p:nvPr/>
        </p:nvSpPr>
        <p:spPr bwMode="auto">
          <a:xfrm>
            <a:off x="6637338" y="3322638"/>
            <a:ext cx="6032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27" name="Rectangle 43"/>
          <p:cNvSpPr>
            <a:spLocks noChangeArrowheads="1"/>
          </p:cNvSpPr>
          <p:nvPr/>
        </p:nvSpPr>
        <p:spPr bwMode="auto">
          <a:xfrm>
            <a:off x="7740650" y="3322638"/>
            <a:ext cx="552450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billion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28" name="Rectangle 44"/>
          <p:cNvSpPr>
            <a:spLocks noChangeArrowheads="1"/>
          </p:cNvSpPr>
          <p:nvPr/>
        </p:nvSpPr>
        <p:spPr bwMode="auto">
          <a:xfrm>
            <a:off x="8443913" y="3322638"/>
            <a:ext cx="6032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29" name="Rectangle 45"/>
          <p:cNvSpPr>
            <a:spLocks noChangeArrowheads="1"/>
          </p:cNvSpPr>
          <p:nvPr/>
        </p:nvSpPr>
        <p:spPr bwMode="auto">
          <a:xfrm>
            <a:off x="971550" y="3571875"/>
            <a:ext cx="179388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30" name="Rectangle 46"/>
          <p:cNvSpPr>
            <a:spLocks noChangeArrowheads="1"/>
          </p:cNvSpPr>
          <p:nvPr/>
        </p:nvSpPr>
        <p:spPr bwMode="auto">
          <a:xfrm>
            <a:off x="1143000" y="3571875"/>
            <a:ext cx="603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31" name="Rectangle 47"/>
          <p:cNvSpPr>
            <a:spLocks noChangeArrowheads="1"/>
          </p:cNvSpPr>
          <p:nvPr/>
        </p:nvSpPr>
        <p:spPr bwMode="auto">
          <a:xfrm>
            <a:off x="2024063" y="3571875"/>
            <a:ext cx="541337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Mega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32" name="Rectangle 48"/>
          <p:cNvSpPr>
            <a:spLocks noChangeArrowheads="1"/>
          </p:cNvSpPr>
          <p:nvPr/>
        </p:nvSpPr>
        <p:spPr bwMode="auto">
          <a:xfrm>
            <a:off x="2546350" y="3571875"/>
            <a:ext cx="603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33" name="Rectangle 49"/>
          <p:cNvSpPr>
            <a:spLocks noChangeArrowheads="1"/>
          </p:cNvSpPr>
          <p:nvPr/>
        </p:nvSpPr>
        <p:spPr bwMode="auto">
          <a:xfrm>
            <a:off x="3516313" y="3571875"/>
            <a:ext cx="6318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1E+06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34" name="Rectangle 50"/>
          <p:cNvSpPr>
            <a:spLocks noChangeArrowheads="1"/>
          </p:cNvSpPr>
          <p:nvPr/>
        </p:nvSpPr>
        <p:spPr bwMode="auto">
          <a:xfrm>
            <a:off x="4129088" y="3571875"/>
            <a:ext cx="603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35" name="Rectangle 51"/>
          <p:cNvSpPr>
            <a:spLocks noChangeArrowheads="1"/>
          </p:cNvSpPr>
          <p:nvPr/>
        </p:nvSpPr>
        <p:spPr bwMode="auto">
          <a:xfrm>
            <a:off x="5499100" y="3571875"/>
            <a:ext cx="965200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1 000 000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36" name="Rectangle 52"/>
          <p:cNvSpPr>
            <a:spLocks noChangeArrowheads="1"/>
          </p:cNvSpPr>
          <p:nvPr/>
        </p:nvSpPr>
        <p:spPr bwMode="auto">
          <a:xfrm>
            <a:off x="6434138" y="3571875"/>
            <a:ext cx="603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37" name="Rectangle 53"/>
          <p:cNvSpPr>
            <a:spLocks noChangeArrowheads="1"/>
          </p:cNvSpPr>
          <p:nvPr/>
        </p:nvSpPr>
        <p:spPr bwMode="auto">
          <a:xfrm>
            <a:off x="7758113" y="3571875"/>
            <a:ext cx="611187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million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38" name="Rectangle 54"/>
          <p:cNvSpPr>
            <a:spLocks noChangeArrowheads="1"/>
          </p:cNvSpPr>
          <p:nvPr/>
        </p:nvSpPr>
        <p:spPr bwMode="auto">
          <a:xfrm>
            <a:off x="8350250" y="3571875"/>
            <a:ext cx="603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39" name="Rectangle 55"/>
          <p:cNvSpPr>
            <a:spLocks noChangeArrowheads="1"/>
          </p:cNvSpPr>
          <p:nvPr/>
        </p:nvSpPr>
        <p:spPr bwMode="auto">
          <a:xfrm>
            <a:off x="987425" y="3819525"/>
            <a:ext cx="144463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40" name="Rectangle 56"/>
          <p:cNvSpPr>
            <a:spLocks noChangeArrowheads="1"/>
          </p:cNvSpPr>
          <p:nvPr/>
        </p:nvSpPr>
        <p:spPr bwMode="auto">
          <a:xfrm>
            <a:off x="1127125" y="3819525"/>
            <a:ext cx="603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41" name="Rectangle 57"/>
          <p:cNvSpPr>
            <a:spLocks noChangeArrowheads="1"/>
          </p:cNvSpPr>
          <p:nvPr/>
        </p:nvSpPr>
        <p:spPr bwMode="auto">
          <a:xfrm>
            <a:off x="2112963" y="3819525"/>
            <a:ext cx="360362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Kilo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42" name="Rectangle 58"/>
          <p:cNvSpPr>
            <a:spLocks noChangeArrowheads="1"/>
          </p:cNvSpPr>
          <p:nvPr/>
        </p:nvSpPr>
        <p:spPr bwMode="auto">
          <a:xfrm>
            <a:off x="2460625" y="3819525"/>
            <a:ext cx="603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43" name="Rectangle 59"/>
          <p:cNvSpPr>
            <a:spLocks noChangeArrowheads="1"/>
          </p:cNvSpPr>
          <p:nvPr/>
        </p:nvSpPr>
        <p:spPr bwMode="auto">
          <a:xfrm>
            <a:off x="3516313" y="3819525"/>
            <a:ext cx="6318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1E+03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44" name="Rectangle 60"/>
          <p:cNvSpPr>
            <a:spLocks noChangeArrowheads="1"/>
          </p:cNvSpPr>
          <p:nvPr/>
        </p:nvSpPr>
        <p:spPr bwMode="auto">
          <a:xfrm>
            <a:off x="4129088" y="3819525"/>
            <a:ext cx="603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45" name="Rectangle 61"/>
          <p:cNvSpPr>
            <a:spLocks noChangeArrowheads="1"/>
          </p:cNvSpPr>
          <p:nvPr/>
        </p:nvSpPr>
        <p:spPr bwMode="auto">
          <a:xfrm>
            <a:off x="5702300" y="3819525"/>
            <a:ext cx="5429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1 000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46" name="Rectangle 62"/>
          <p:cNvSpPr>
            <a:spLocks noChangeArrowheads="1"/>
          </p:cNvSpPr>
          <p:nvPr/>
        </p:nvSpPr>
        <p:spPr bwMode="auto">
          <a:xfrm>
            <a:off x="6227763" y="3819525"/>
            <a:ext cx="603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47" name="Rectangle 63"/>
          <p:cNvSpPr>
            <a:spLocks noChangeArrowheads="1"/>
          </p:cNvSpPr>
          <p:nvPr/>
        </p:nvSpPr>
        <p:spPr bwMode="auto">
          <a:xfrm>
            <a:off x="7643813" y="3819525"/>
            <a:ext cx="89217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thousand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48" name="Rectangle 64"/>
          <p:cNvSpPr>
            <a:spLocks noChangeArrowheads="1"/>
          </p:cNvSpPr>
          <p:nvPr/>
        </p:nvSpPr>
        <p:spPr bwMode="auto">
          <a:xfrm>
            <a:off x="8461375" y="3819525"/>
            <a:ext cx="603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49" name="Rectangle 65"/>
          <p:cNvSpPr>
            <a:spLocks noChangeArrowheads="1"/>
          </p:cNvSpPr>
          <p:nvPr/>
        </p:nvSpPr>
        <p:spPr bwMode="auto">
          <a:xfrm>
            <a:off x="998538" y="4065588"/>
            <a:ext cx="120650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50" name="Rectangle 66"/>
          <p:cNvSpPr>
            <a:spLocks noChangeArrowheads="1"/>
          </p:cNvSpPr>
          <p:nvPr/>
        </p:nvSpPr>
        <p:spPr bwMode="auto">
          <a:xfrm>
            <a:off x="1116013" y="4065588"/>
            <a:ext cx="6032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51" name="Rectangle 67"/>
          <p:cNvSpPr>
            <a:spLocks noChangeArrowheads="1"/>
          </p:cNvSpPr>
          <p:nvPr/>
        </p:nvSpPr>
        <p:spPr bwMode="auto">
          <a:xfrm>
            <a:off x="2011363" y="4065588"/>
            <a:ext cx="565150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Hekto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52" name="Rectangle 68"/>
          <p:cNvSpPr>
            <a:spLocks noChangeArrowheads="1"/>
          </p:cNvSpPr>
          <p:nvPr/>
        </p:nvSpPr>
        <p:spPr bwMode="auto">
          <a:xfrm>
            <a:off x="2560638" y="4065588"/>
            <a:ext cx="6032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53" name="Rectangle 69"/>
          <p:cNvSpPr>
            <a:spLocks noChangeArrowheads="1"/>
          </p:cNvSpPr>
          <p:nvPr/>
        </p:nvSpPr>
        <p:spPr bwMode="auto">
          <a:xfrm>
            <a:off x="3516313" y="4065588"/>
            <a:ext cx="63182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1E+02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54" name="Rectangle 70"/>
          <p:cNvSpPr>
            <a:spLocks noChangeArrowheads="1"/>
          </p:cNvSpPr>
          <p:nvPr/>
        </p:nvSpPr>
        <p:spPr bwMode="auto">
          <a:xfrm>
            <a:off x="4129088" y="4065588"/>
            <a:ext cx="6032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55" name="Rectangle 71"/>
          <p:cNvSpPr>
            <a:spLocks noChangeArrowheads="1"/>
          </p:cNvSpPr>
          <p:nvPr/>
        </p:nvSpPr>
        <p:spPr bwMode="auto">
          <a:xfrm>
            <a:off x="5791200" y="4065588"/>
            <a:ext cx="361950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100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56" name="Rectangle 72"/>
          <p:cNvSpPr>
            <a:spLocks noChangeArrowheads="1"/>
          </p:cNvSpPr>
          <p:nvPr/>
        </p:nvSpPr>
        <p:spPr bwMode="auto">
          <a:xfrm>
            <a:off x="6140450" y="4065588"/>
            <a:ext cx="6032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57" name="Rectangle 73"/>
          <p:cNvSpPr>
            <a:spLocks noChangeArrowheads="1"/>
          </p:cNvSpPr>
          <p:nvPr/>
        </p:nvSpPr>
        <p:spPr bwMode="auto">
          <a:xfrm>
            <a:off x="7680325" y="4065588"/>
            <a:ext cx="795338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hundred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58" name="Rectangle 74"/>
          <p:cNvSpPr>
            <a:spLocks noChangeArrowheads="1"/>
          </p:cNvSpPr>
          <p:nvPr/>
        </p:nvSpPr>
        <p:spPr bwMode="auto">
          <a:xfrm>
            <a:off x="8428038" y="4065588"/>
            <a:ext cx="6032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59" name="Rectangle 75"/>
          <p:cNvSpPr>
            <a:spLocks noChangeArrowheads="1"/>
          </p:cNvSpPr>
          <p:nvPr/>
        </p:nvSpPr>
        <p:spPr bwMode="auto">
          <a:xfrm>
            <a:off x="941388" y="4314825"/>
            <a:ext cx="241300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da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60" name="Rectangle 76"/>
          <p:cNvSpPr>
            <a:spLocks noChangeArrowheads="1"/>
          </p:cNvSpPr>
          <p:nvPr/>
        </p:nvSpPr>
        <p:spPr bwMode="auto">
          <a:xfrm>
            <a:off x="1174750" y="4314825"/>
            <a:ext cx="603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61" name="Rectangle 77"/>
          <p:cNvSpPr>
            <a:spLocks noChangeArrowheads="1"/>
          </p:cNvSpPr>
          <p:nvPr/>
        </p:nvSpPr>
        <p:spPr bwMode="auto">
          <a:xfrm>
            <a:off x="2039938" y="4314825"/>
            <a:ext cx="5048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Deka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62" name="Rectangle 78"/>
          <p:cNvSpPr>
            <a:spLocks noChangeArrowheads="1"/>
          </p:cNvSpPr>
          <p:nvPr/>
        </p:nvSpPr>
        <p:spPr bwMode="auto">
          <a:xfrm>
            <a:off x="2530475" y="4314825"/>
            <a:ext cx="603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63" name="Rectangle 79"/>
          <p:cNvSpPr>
            <a:spLocks noChangeArrowheads="1"/>
          </p:cNvSpPr>
          <p:nvPr/>
        </p:nvSpPr>
        <p:spPr bwMode="auto">
          <a:xfrm>
            <a:off x="3516313" y="4314825"/>
            <a:ext cx="6318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1E+01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64" name="Rectangle 80"/>
          <p:cNvSpPr>
            <a:spLocks noChangeArrowheads="1"/>
          </p:cNvSpPr>
          <p:nvPr/>
        </p:nvSpPr>
        <p:spPr bwMode="auto">
          <a:xfrm>
            <a:off x="4129088" y="4314825"/>
            <a:ext cx="603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65" name="Rectangle 81"/>
          <p:cNvSpPr>
            <a:spLocks noChangeArrowheads="1"/>
          </p:cNvSpPr>
          <p:nvPr/>
        </p:nvSpPr>
        <p:spPr bwMode="auto">
          <a:xfrm>
            <a:off x="5848350" y="4314825"/>
            <a:ext cx="241300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10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66" name="Rectangle 82"/>
          <p:cNvSpPr>
            <a:spLocks noChangeArrowheads="1"/>
          </p:cNvSpPr>
          <p:nvPr/>
        </p:nvSpPr>
        <p:spPr bwMode="auto">
          <a:xfrm>
            <a:off x="6081713" y="4314825"/>
            <a:ext cx="603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67" name="Rectangle 83"/>
          <p:cNvSpPr>
            <a:spLocks noChangeArrowheads="1"/>
          </p:cNvSpPr>
          <p:nvPr/>
        </p:nvSpPr>
        <p:spPr bwMode="auto">
          <a:xfrm>
            <a:off x="7947025" y="4314825"/>
            <a:ext cx="3016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ten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68" name="Rectangle 84"/>
          <p:cNvSpPr>
            <a:spLocks noChangeArrowheads="1"/>
          </p:cNvSpPr>
          <p:nvPr/>
        </p:nvSpPr>
        <p:spPr bwMode="auto">
          <a:xfrm>
            <a:off x="8293100" y="4314825"/>
            <a:ext cx="603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69" name="Rectangle 85"/>
          <p:cNvSpPr>
            <a:spLocks noChangeArrowheads="1"/>
          </p:cNvSpPr>
          <p:nvPr/>
        </p:nvSpPr>
        <p:spPr bwMode="auto">
          <a:xfrm>
            <a:off x="1022350" y="4562475"/>
            <a:ext cx="71438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70" name="Rectangle 86"/>
          <p:cNvSpPr>
            <a:spLocks noChangeArrowheads="1"/>
          </p:cNvSpPr>
          <p:nvPr/>
        </p:nvSpPr>
        <p:spPr bwMode="auto">
          <a:xfrm>
            <a:off x="1092200" y="4562475"/>
            <a:ext cx="603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71" name="Rectangle 87"/>
          <p:cNvSpPr>
            <a:spLocks noChangeArrowheads="1"/>
          </p:cNvSpPr>
          <p:nvPr/>
        </p:nvSpPr>
        <p:spPr bwMode="auto">
          <a:xfrm>
            <a:off x="2286000" y="4562475"/>
            <a:ext cx="603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72" name="Rectangle 88"/>
          <p:cNvSpPr>
            <a:spLocks noChangeArrowheads="1"/>
          </p:cNvSpPr>
          <p:nvPr/>
        </p:nvSpPr>
        <p:spPr bwMode="auto">
          <a:xfrm>
            <a:off x="3516313" y="4562475"/>
            <a:ext cx="6318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1E+00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73" name="Rectangle 89"/>
          <p:cNvSpPr>
            <a:spLocks noChangeArrowheads="1"/>
          </p:cNvSpPr>
          <p:nvPr/>
        </p:nvSpPr>
        <p:spPr bwMode="auto">
          <a:xfrm>
            <a:off x="4129088" y="4562475"/>
            <a:ext cx="603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74" name="Rectangle 90"/>
          <p:cNvSpPr>
            <a:spLocks noChangeArrowheads="1"/>
          </p:cNvSpPr>
          <p:nvPr/>
        </p:nvSpPr>
        <p:spPr bwMode="auto">
          <a:xfrm>
            <a:off x="5907088" y="4562475"/>
            <a:ext cx="120650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75" name="Rectangle 91"/>
          <p:cNvSpPr>
            <a:spLocks noChangeArrowheads="1"/>
          </p:cNvSpPr>
          <p:nvPr/>
        </p:nvSpPr>
        <p:spPr bwMode="auto">
          <a:xfrm>
            <a:off x="6024563" y="4562475"/>
            <a:ext cx="603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76" name="Rectangle 92"/>
          <p:cNvSpPr>
            <a:spLocks noChangeArrowheads="1"/>
          </p:cNvSpPr>
          <p:nvPr/>
        </p:nvSpPr>
        <p:spPr bwMode="auto">
          <a:xfrm>
            <a:off x="7905750" y="4562475"/>
            <a:ext cx="361950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one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77" name="Rectangle 93"/>
          <p:cNvSpPr>
            <a:spLocks noChangeArrowheads="1"/>
          </p:cNvSpPr>
          <p:nvPr/>
        </p:nvSpPr>
        <p:spPr bwMode="auto">
          <a:xfrm>
            <a:off x="8334375" y="4562475"/>
            <a:ext cx="603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78" name="Rectangle 94"/>
          <p:cNvSpPr>
            <a:spLocks noChangeArrowheads="1"/>
          </p:cNvSpPr>
          <p:nvPr/>
        </p:nvSpPr>
        <p:spPr bwMode="auto">
          <a:xfrm>
            <a:off x="998538" y="4808538"/>
            <a:ext cx="120650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79" name="Rectangle 95"/>
          <p:cNvSpPr>
            <a:spLocks noChangeArrowheads="1"/>
          </p:cNvSpPr>
          <p:nvPr/>
        </p:nvSpPr>
        <p:spPr bwMode="auto">
          <a:xfrm>
            <a:off x="1116013" y="4808538"/>
            <a:ext cx="6032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80" name="Rectangle 96"/>
          <p:cNvSpPr>
            <a:spLocks noChangeArrowheads="1"/>
          </p:cNvSpPr>
          <p:nvPr/>
        </p:nvSpPr>
        <p:spPr bwMode="auto">
          <a:xfrm>
            <a:off x="2078038" y="4808538"/>
            <a:ext cx="431800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Dezi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81" name="Rectangle 97"/>
          <p:cNvSpPr>
            <a:spLocks noChangeArrowheads="1"/>
          </p:cNvSpPr>
          <p:nvPr/>
        </p:nvSpPr>
        <p:spPr bwMode="auto">
          <a:xfrm>
            <a:off x="2493963" y="4808538"/>
            <a:ext cx="6032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82" name="Rectangle 98"/>
          <p:cNvSpPr>
            <a:spLocks noChangeArrowheads="1"/>
          </p:cNvSpPr>
          <p:nvPr/>
        </p:nvSpPr>
        <p:spPr bwMode="auto">
          <a:xfrm>
            <a:off x="3541713" y="4808538"/>
            <a:ext cx="265112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1E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83" name="Rectangle 99"/>
          <p:cNvSpPr>
            <a:spLocks noChangeArrowheads="1"/>
          </p:cNvSpPr>
          <p:nvPr/>
        </p:nvSpPr>
        <p:spPr bwMode="auto">
          <a:xfrm>
            <a:off x="3797300" y="4808538"/>
            <a:ext cx="71438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84" name="Rectangle 100"/>
          <p:cNvSpPr>
            <a:spLocks noChangeArrowheads="1"/>
          </p:cNvSpPr>
          <p:nvPr/>
        </p:nvSpPr>
        <p:spPr bwMode="auto">
          <a:xfrm>
            <a:off x="3868738" y="4808538"/>
            <a:ext cx="241300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01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85" name="Rectangle 101"/>
          <p:cNvSpPr>
            <a:spLocks noChangeArrowheads="1"/>
          </p:cNvSpPr>
          <p:nvPr/>
        </p:nvSpPr>
        <p:spPr bwMode="auto">
          <a:xfrm>
            <a:off x="4102100" y="4808538"/>
            <a:ext cx="6032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86" name="Rectangle 102"/>
          <p:cNvSpPr>
            <a:spLocks noChangeArrowheads="1"/>
          </p:cNvSpPr>
          <p:nvPr/>
        </p:nvSpPr>
        <p:spPr bwMode="auto">
          <a:xfrm>
            <a:off x="5818188" y="4808538"/>
            <a:ext cx="30162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0.1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87" name="Rectangle 103"/>
          <p:cNvSpPr>
            <a:spLocks noChangeArrowheads="1"/>
          </p:cNvSpPr>
          <p:nvPr/>
        </p:nvSpPr>
        <p:spPr bwMode="auto">
          <a:xfrm>
            <a:off x="6111875" y="4808538"/>
            <a:ext cx="6032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88" name="Rectangle 104"/>
          <p:cNvSpPr>
            <a:spLocks noChangeArrowheads="1"/>
          </p:cNvSpPr>
          <p:nvPr/>
        </p:nvSpPr>
        <p:spPr bwMode="auto">
          <a:xfrm>
            <a:off x="7834313" y="4808538"/>
            <a:ext cx="482600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tenth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89" name="Rectangle 105"/>
          <p:cNvSpPr>
            <a:spLocks noChangeArrowheads="1"/>
          </p:cNvSpPr>
          <p:nvPr/>
        </p:nvSpPr>
        <p:spPr bwMode="auto">
          <a:xfrm>
            <a:off x="8402638" y="4808538"/>
            <a:ext cx="6032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90" name="Rectangle 106"/>
          <p:cNvSpPr>
            <a:spLocks noChangeArrowheads="1"/>
          </p:cNvSpPr>
          <p:nvPr/>
        </p:nvSpPr>
        <p:spPr bwMode="auto">
          <a:xfrm>
            <a:off x="1006475" y="5057775"/>
            <a:ext cx="107950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91" name="Rectangle 107"/>
          <p:cNvSpPr>
            <a:spLocks noChangeArrowheads="1"/>
          </p:cNvSpPr>
          <p:nvPr/>
        </p:nvSpPr>
        <p:spPr bwMode="auto">
          <a:xfrm>
            <a:off x="1111250" y="5057775"/>
            <a:ext cx="603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92" name="Rectangle 108"/>
          <p:cNvSpPr>
            <a:spLocks noChangeArrowheads="1"/>
          </p:cNvSpPr>
          <p:nvPr/>
        </p:nvSpPr>
        <p:spPr bwMode="auto">
          <a:xfrm>
            <a:off x="2041525" y="5057775"/>
            <a:ext cx="5048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Centi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93" name="Rectangle 109"/>
          <p:cNvSpPr>
            <a:spLocks noChangeArrowheads="1"/>
          </p:cNvSpPr>
          <p:nvPr/>
        </p:nvSpPr>
        <p:spPr bwMode="auto">
          <a:xfrm>
            <a:off x="2530475" y="5057775"/>
            <a:ext cx="603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94" name="Rectangle 110"/>
          <p:cNvSpPr>
            <a:spLocks noChangeArrowheads="1"/>
          </p:cNvSpPr>
          <p:nvPr/>
        </p:nvSpPr>
        <p:spPr bwMode="auto">
          <a:xfrm>
            <a:off x="3541713" y="5057775"/>
            <a:ext cx="265112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1E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95" name="Rectangle 111"/>
          <p:cNvSpPr>
            <a:spLocks noChangeArrowheads="1"/>
          </p:cNvSpPr>
          <p:nvPr/>
        </p:nvSpPr>
        <p:spPr bwMode="auto">
          <a:xfrm>
            <a:off x="3797300" y="5057775"/>
            <a:ext cx="71438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96" name="Rectangle 112"/>
          <p:cNvSpPr>
            <a:spLocks noChangeArrowheads="1"/>
          </p:cNvSpPr>
          <p:nvPr/>
        </p:nvSpPr>
        <p:spPr bwMode="auto">
          <a:xfrm>
            <a:off x="3868738" y="5057775"/>
            <a:ext cx="241300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02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97" name="Rectangle 113"/>
          <p:cNvSpPr>
            <a:spLocks noChangeArrowheads="1"/>
          </p:cNvSpPr>
          <p:nvPr/>
        </p:nvSpPr>
        <p:spPr bwMode="auto">
          <a:xfrm>
            <a:off x="4102100" y="5057775"/>
            <a:ext cx="603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98" name="Rectangle 114"/>
          <p:cNvSpPr>
            <a:spLocks noChangeArrowheads="1"/>
          </p:cNvSpPr>
          <p:nvPr/>
        </p:nvSpPr>
        <p:spPr bwMode="auto">
          <a:xfrm>
            <a:off x="5761038" y="5057775"/>
            <a:ext cx="42227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0.01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699" name="Rectangle 115"/>
          <p:cNvSpPr>
            <a:spLocks noChangeArrowheads="1"/>
          </p:cNvSpPr>
          <p:nvPr/>
        </p:nvSpPr>
        <p:spPr bwMode="auto">
          <a:xfrm>
            <a:off x="6170613" y="5057775"/>
            <a:ext cx="603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700" name="Rectangle 116"/>
          <p:cNvSpPr>
            <a:spLocks noChangeArrowheads="1"/>
          </p:cNvSpPr>
          <p:nvPr/>
        </p:nvSpPr>
        <p:spPr bwMode="auto">
          <a:xfrm>
            <a:off x="7627938" y="5057775"/>
            <a:ext cx="976312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hundredth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701" name="Rectangle 117"/>
          <p:cNvSpPr>
            <a:spLocks noChangeArrowheads="1"/>
          </p:cNvSpPr>
          <p:nvPr/>
        </p:nvSpPr>
        <p:spPr bwMode="auto">
          <a:xfrm>
            <a:off x="8589963" y="5057775"/>
            <a:ext cx="603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702" name="Rectangle 118"/>
          <p:cNvSpPr>
            <a:spLocks noChangeArrowheads="1"/>
          </p:cNvSpPr>
          <p:nvPr/>
        </p:nvSpPr>
        <p:spPr bwMode="auto">
          <a:xfrm>
            <a:off x="969963" y="5305425"/>
            <a:ext cx="179387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703" name="Rectangle 119"/>
          <p:cNvSpPr>
            <a:spLocks noChangeArrowheads="1"/>
          </p:cNvSpPr>
          <p:nvPr/>
        </p:nvSpPr>
        <p:spPr bwMode="auto">
          <a:xfrm>
            <a:off x="1146175" y="5305425"/>
            <a:ext cx="603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704" name="Rectangle 120"/>
          <p:cNvSpPr>
            <a:spLocks noChangeArrowheads="1"/>
          </p:cNvSpPr>
          <p:nvPr/>
        </p:nvSpPr>
        <p:spPr bwMode="auto">
          <a:xfrm>
            <a:off x="2105025" y="5305425"/>
            <a:ext cx="369888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Milli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705" name="Rectangle 121"/>
          <p:cNvSpPr>
            <a:spLocks noChangeArrowheads="1"/>
          </p:cNvSpPr>
          <p:nvPr/>
        </p:nvSpPr>
        <p:spPr bwMode="auto">
          <a:xfrm>
            <a:off x="2465388" y="5305425"/>
            <a:ext cx="603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706" name="Rectangle 122"/>
          <p:cNvSpPr>
            <a:spLocks noChangeArrowheads="1"/>
          </p:cNvSpPr>
          <p:nvPr/>
        </p:nvSpPr>
        <p:spPr bwMode="auto">
          <a:xfrm>
            <a:off x="3541713" y="5305425"/>
            <a:ext cx="265112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1E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707" name="Rectangle 123"/>
          <p:cNvSpPr>
            <a:spLocks noChangeArrowheads="1"/>
          </p:cNvSpPr>
          <p:nvPr/>
        </p:nvSpPr>
        <p:spPr bwMode="auto">
          <a:xfrm>
            <a:off x="3797300" y="5305425"/>
            <a:ext cx="71438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708" name="Rectangle 124"/>
          <p:cNvSpPr>
            <a:spLocks noChangeArrowheads="1"/>
          </p:cNvSpPr>
          <p:nvPr/>
        </p:nvSpPr>
        <p:spPr bwMode="auto">
          <a:xfrm>
            <a:off x="3868738" y="5305425"/>
            <a:ext cx="241300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03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709" name="Rectangle 125"/>
          <p:cNvSpPr>
            <a:spLocks noChangeArrowheads="1"/>
          </p:cNvSpPr>
          <p:nvPr/>
        </p:nvSpPr>
        <p:spPr bwMode="auto">
          <a:xfrm>
            <a:off x="4102100" y="5305425"/>
            <a:ext cx="603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710" name="Rectangle 126"/>
          <p:cNvSpPr>
            <a:spLocks noChangeArrowheads="1"/>
          </p:cNvSpPr>
          <p:nvPr/>
        </p:nvSpPr>
        <p:spPr bwMode="auto">
          <a:xfrm>
            <a:off x="5702300" y="5305425"/>
            <a:ext cx="5429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0.001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711" name="Rectangle 127"/>
          <p:cNvSpPr>
            <a:spLocks noChangeArrowheads="1"/>
          </p:cNvSpPr>
          <p:nvPr/>
        </p:nvSpPr>
        <p:spPr bwMode="auto">
          <a:xfrm>
            <a:off x="6227763" y="5305425"/>
            <a:ext cx="603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712" name="Rectangle 128"/>
          <p:cNvSpPr>
            <a:spLocks noChangeArrowheads="1"/>
          </p:cNvSpPr>
          <p:nvPr/>
        </p:nvSpPr>
        <p:spPr bwMode="auto">
          <a:xfrm>
            <a:off x="7602538" y="5305425"/>
            <a:ext cx="1073150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thousandth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713" name="Rectangle 129"/>
          <p:cNvSpPr>
            <a:spLocks noChangeArrowheads="1"/>
          </p:cNvSpPr>
          <p:nvPr/>
        </p:nvSpPr>
        <p:spPr bwMode="auto">
          <a:xfrm>
            <a:off x="8623300" y="5305425"/>
            <a:ext cx="603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714" name="Rectangle 130"/>
          <p:cNvSpPr>
            <a:spLocks noChangeArrowheads="1"/>
          </p:cNvSpPr>
          <p:nvPr/>
        </p:nvSpPr>
        <p:spPr bwMode="auto">
          <a:xfrm>
            <a:off x="996950" y="5551488"/>
            <a:ext cx="12382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µ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715" name="Rectangle 131"/>
          <p:cNvSpPr>
            <a:spLocks noChangeArrowheads="1"/>
          </p:cNvSpPr>
          <p:nvPr/>
        </p:nvSpPr>
        <p:spPr bwMode="auto">
          <a:xfrm>
            <a:off x="1117600" y="5551488"/>
            <a:ext cx="6032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716" name="Rectangle 132"/>
          <p:cNvSpPr>
            <a:spLocks noChangeArrowheads="1"/>
          </p:cNvSpPr>
          <p:nvPr/>
        </p:nvSpPr>
        <p:spPr bwMode="auto">
          <a:xfrm>
            <a:off x="2027238" y="5551488"/>
            <a:ext cx="527050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Mikro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717" name="Rectangle 133"/>
          <p:cNvSpPr>
            <a:spLocks noChangeArrowheads="1"/>
          </p:cNvSpPr>
          <p:nvPr/>
        </p:nvSpPr>
        <p:spPr bwMode="auto">
          <a:xfrm>
            <a:off x="2541588" y="5551488"/>
            <a:ext cx="6032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718" name="Rectangle 134"/>
          <p:cNvSpPr>
            <a:spLocks noChangeArrowheads="1"/>
          </p:cNvSpPr>
          <p:nvPr/>
        </p:nvSpPr>
        <p:spPr bwMode="auto">
          <a:xfrm>
            <a:off x="3541713" y="5551488"/>
            <a:ext cx="265112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1E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719" name="Rectangle 135"/>
          <p:cNvSpPr>
            <a:spLocks noChangeArrowheads="1"/>
          </p:cNvSpPr>
          <p:nvPr/>
        </p:nvSpPr>
        <p:spPr bwMode="auto">
          <a:xfrm>
            <a:off x="3797300" y="5551488"/>
            <a:ext cx="71438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720" name="Rectangle 136"/>
          <p:cNvSpPr>
            <a:spLocks noChangeArrowheads="1"/>
          </p:cNvSpPr>
          <p:nvPr/>
        </p:nvSpPr>
        <p:spPr bwMode="auto">
          <a:xfrm>
            <a:off x="3868738" y="5551488"/>
            <a:ext cx="241300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06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721" name="Rectangle 137"/>
          <p:cNvSpPr>
            <a:spLocks noChangeArrowheads="1"/>
          </p:cNvSpPr>
          <p:nvPr/>
        </p:nvSpPr>
        <p:spPr bwMode="auto">
          <a:xfrm>
            <a:off x="4102100" y="5551488"/>
            <a:ext cx="6032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722" name="Rectangle 138"/>
          <p:cNvSpPr>
            <a:spLocks noChangeArrowheads="1"/>
          </p:cNvSpPr>
          <p:nvPr/>
        </p:nvSpPr>
        <p:spPr bwMode="auto">
          <a:xfrm>
            <a:off x="5499100" y="5551488"/>
            <a:ext cx="965200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0.000 001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723" name="Rectangle 139"/>
          <p:cNvSpPr>
            <a:spLocks noChangeArrowheads="1"/>
          </p:cNvSpPr>
          <p:nvPr/>
        </p:nvSpPr>
        <p:spPr bwMode="auto">
          <a:xfrm>
            <a:off x="6434138" y="5551488"/>
            <a:ext cx="6032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724" name="Rectangle 140"/>
          <p:cNvSpPr>
            <a:spLocks noChangeArrowheads="1"/>
          </p:cNvSpPr>
          <p:nvPr/>
        </p:nvSpPr>
        <p:spPr bwMode="auto">
          <a:xfrm>
            <a:off x="7667625" y="5551488"/>
            <a:ext cx="792163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millionth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725" name="Rectangle 141"/>
          <p:cNvSpPr>
            <a:spLocks noChangeArrowheads="1"/>
          </p:cNvSpPr>
          <p:nvPr/>
        </p:nvSpPr>
        <p:spPr bwMode="auto">
          <a:xfrm>
            <a:off x="8512175" y="5551488"/>
            <a:ext cx="6032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726" name="Rectangle 142"/>
          <p:cNvSpPr>
            <a:spLocks noChangeArrowheads="1"/>
          </p:cNvSpPr>
          <p:nvPr/>
        </p:nvSpPr>
        <p:spPr bwMode="auto">
          <a:xfrm>
            <a:off x="998538" y="5800725"/>
            <a:ext cx="120650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727" name="Rectangle 143"/>
          <p:cNvSpPr>
            <a:spLocks noChangeArrowheads="1"/>
          </p:cNvSpPr>
          <p:nvPr/>
        </p:nvSpPr>
        <p:spPr bwMode="auto">
          <a:xfrm>
            <a:off x="1116013" y="5800725"/>
            <a:ext cx="603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728" name="Rectangle 144"/>
          <p:cNvSpPr>
            <a:spLocks noChangeArrowheads="1"/>
          </p:cNvSpPr>
          <p:nvPr/>
        </p:nvSpPr>
        <p:spPr bwMode="auto">
          <a:xfrm>
            <a:off x="2035175" y="5800725"/>
            <a:ext cx="5175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Nano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729" name="Rectangle 145"/>
          <p:cNvSpPr>
            <a:spLocks noChangeArrowheads="1"/>
          </p:cNvSpPr>
          <p:nvPr/>
        </p:nvSpPr>
        <p:spPr bwMode="auto">
          <a:xfrm>
            <a:off x="2535238" y="5800725"/>
            <a:ext cx="603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730" name="Rectangle 146"/>
          <p:cNvSpPr>
            <a:spLocks noChangeArrowheads="1"/>
          </p:cNvSpPr>
          <p:nvPr/>
        </p:nvSpPr>
        <p:spPr bwMode="auto">
          <a:xfrm>
            <a:off x="3541713" y="5800725"/>
            <a:ext cx="265112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1E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731" name="Rectangle 147"/>
          <p:cNvSpPr>
            <a:spLocks noChangeArrowheads="1"/>
          </p:cNvSpPr>
          <p:nvPr/>
        </p:nvSpPr>
        <p:spPr bwMode="auto">
          <a:xfrm>
            <a:off x="3797300" y="5800725"/>
            <a:ext cx="71438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732" name="Rectangle 148"/>
          <p:cNvSpPr>
            <a:spLocks noChangeArrowheads="1"/>
          </p:cNvSpPr>
          <p:nvPr/>
        </p:nvSpPr>
        <p:spPr bwMode="auto">
          <a:xfrm>
            <a:off x="3868738" y="5800725"/>
            <a:ext cx="241300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09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733" name="Rectangle 149"/>
          <p:cNvSpPr>
            <a:spLocks noChangeArrowheads="1"/>
          </p:cNvSpPr>
          <p:nvPr/>
        </p:nvSpPr>
        <p:spPr bwMode="auto">
          <a:xfrm>
            <a:off x="4102100" y="5800725"/>
            <a:ext cx="603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734" name="Rectangle 150"/>
          <p:cNvSpPr>
            <a:spLocks noChangeArrowheads="1"/>
          </p:cNvSpPr>
          <p:nvPr/>
        </p:nvSpPr>
        <p:spPr bwMode="auto">
          <a:xfrm>
            <a:off x="5294313" y="5800725"/>
            <a:ext cx="138747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0.000 000 001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735" name="Rectangle 151"/>
          <p:cNvSpPr>
            <a:spLocks noChangeArrowheads="1"/>
          </p:cNvSpPr>
          <p:nvPr/>
        </p:nvSpPr>
        <p:spPr bwMode="auto">
          <a:xfrm>
            <a:off x="6637338" y="5800725"/>
            <a:ext cx="603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736" name="Rectangle 152"/>
          <p:cNvSpPr>
            <a:spLocks noChangeArrowheads="1"/>
          </p:cNvSpPr>
          <p:nvPr/>
        </p:nvSpPr>
        <p:spPr bwMode="auto">
          <a:xfrm>
            <a:off x="7726363" y="5800725"/>
            <a:ext cx="7334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billionth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737" name="Rectangle 153"/>
          <p:cNvSpPr>
            <a:spLocks noChangeArrowheads="1"/>
          </p:cNvSpPr>
          <p:nvPr/>
        </p:nvSpPr>
        <p:spPr bwMode="auto">
          <a:xfrm>
            <a:off x="8548688" y="5800725"/>
            <a:ext cx="603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738" name="Rectangle 154"/>
          <p:cNvSpPr>
            <a:spLocks noChangeArrowheads="1"/>
          </p:cNvSpPr>
          <p:nvPr/>
        </p:nvSpPr>
        <p:spPr bwMode="auto">
          <a:xfrm>
            <a:off x="998538" y="6048375"/>
            <a:ext cx="120650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739" name="Rectangle 155"/>
          <p:cNvSpPr>
            <a:spLocks noChangeArrowheads="1"/>
          </p:cNvSpPr>
          <p:nvPr/>
        </p:nvSpPr>
        <p:spPr bwMode="auto">
          <a:xfrm>
            <a:off x="1116013" y="6048375"/>
            <a:ext cx="603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740" name="Rectangle 156"/>
          <p:cNvSpPr>
            <a:spLocks noChangeArrowheads="1"/>
          </p:cNvSpPr>
          <p:nvPr/>
        </p:nvSpPr>
        <p:spPr bwMode="auto">
          <a:xfrm>
            <a:off x="2081213" y="6048375"/>
            <a:ext cx="420687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Piko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741" name="Rectangle 157"/>
          <p:cNvSpPr>
            <a:spLocks noChangeArrowheads="1"/>
          </p:cNvSpPr>
          <p:nvPr/>
        </p:nvSpPr>
        <p:spPr bwMode="auto">
          <a:xfrm>
            <a:off x="2489200" y="6048375"/>
            <a:ext cx="603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742" name="Rectangle 158"/>
          <p:cNvSpPr>
            <a:spLocks noChangeArrowheads="1"/>
          </p:cNvSpPr>
          <p:nvPr/>
        </p:nvSpPr>
        <p:spPr bwMode="auto">
          <a:xfrm>
            <a:off x="3541713" y="6048375"/>
            <a:ext cx="265112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1E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743" name="Rectangle 159"/>
          <p:cNvSpPr>
            <a:spLocks noChangeArrowheads="1"/>
          </p:cNvSpPr>
          <p:nvPr/>
        </p:nvSpPr>
        <p:spPr bwMode="auto">
          <a:xfrm>
            <a:off x="3797300" y="6048375"/>
            <a:ext cx="71438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744" name="Rectangle 160"/>
          <p:cNvSpPr>
            <a:spLocks noChangeArrowheads="1"/>
          </p:cNvSpPr>
          <p:nvPr/>
        </p:nvSpPr>
        <p:spPr bwMode="auto">
          <a:xfrm>
            <a:off x="3868738" y="6048375"/>
            <a:ext cx="241300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745" name="Rectangle 161"/>
          <p:cNvSpPr>
            <a:spLocks noChangeArrowheads="1"/>
          </p:cNvSpPr>
          <p:nvPr/>
        </p:nvSpPr>
        <p:spPr bwMode="auto">
          <a:xfrm>
            <a:off x="4102100" y="6048375"/>
            <a:ext cx="603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746" name="Rectangle 162"/>
          <p:cNvSpPr>
            <a:spLocks noChangeArrowheads="1"/>
          </p:cNvSpPr>
          <p:nvPr/>
        </p:nvSpPr>
        <p:spPr bwMode="auto">
          <a:xfrm>
            <a:off x="5089525" y="6048375"/>
            <a:ext cx="1809750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0.000 000 000 001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747" name="Rectangle 163"/>
          <p:cNvSpPr>
            <a:spLocks noChangeArrowheads="1"/>
          </p:cNvSpPr>
          <p:nvPr/>
        </p:nvSpPr>
        <p:spPr bwMode="auto">
          <a:xfrm>
            <a:off x="6840538" y="6048375"/>
            <a:ext cx="603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748" name="Rectangle 164"/>
          <p:cNvSpPr>
            <a:spLocks noChangeArrowheads="1"/>
          </p:cNvSpPr>
          <p:nvPr/>
        </p:nvSpPr>
        <p:spPr bwMode="auto">
          <a:xfrm>
            <a:off x="7739063" y="6048375"/>
            <a:ext cx="744537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trillionth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749" name="Rectangle 165"/>
          <p:cNvSpPr>
            <a:spLocks noChangeArrowheads="1"/>
          </p:cNvSpPr>
          <p:nvPr/>
        </p:nvSpPr>
        <p:spPr bwMode="auto">
          <a:xfrm>
            <a:off x="8496300" y="6048375"/>
            <a:ext cx="603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750" name="Rectangle 166"/>
          <p:cNvSpPr>
            <a:spLocks noChangeArrowheads="1"/>
          </p:cNvSpPr>
          <p:nvPr/>
        </p:nvSpPr>
        <p:spPr bwMode="auto">
          <a:xfrm>
            <a:off x="566738" y="6296025"/>
            <a:ext cx="603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751" name="Rectangle 167"/>
          <p:cNvSpPr>
            <a:spLocks noChangeArrowheads="1"/>
          </p:cNvSpPr>
          <p:nvPr/>
        </p:nvSpPr>
        <p:spPr bwMode="auto">
          <a:xfrm>
            <a:off x="566738" y="6545263"/>
            <a:ext cx="2125662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* UK: milliard = 1E+12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752" name="Rectangle 168"/>
          <p:cNvSpPr>
            <a:spLocks noChangeArrowheads="1"/>
          </p:cNvSpPr>
          <p:nvPr/>
        </p:nvSpPr>
        <p:spPr bwMode="auto">
          <a:xfrm>
            <a:off x="2665413" y="6545263"/>
            <a:ext cx="6032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1673" name="Text Box 169"/>
          <p:cNvSpPr txBox="1">
            <a:spLocks noChangeArrowheads="1"/>
          </p:cNvSpPr>
          <p:nvPr/>
        </p:nvSpPr>
        <p:spPr bwMode="auto">
          <a:xfrm>
            <a:off x="5916613" y="6554788"/>
            <a:ext cx="2835275" cy="314325"/>
          </a:xfrm>
          <a:prstGeom prst="rect">
            <a:avLst/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de-DE" altLang="en-US" sz="1400" i="1"/>
              <a:t>Source: Nakicenovic/Haas (2005)</a:t>
            </a:r>
            <a:endParaRPr lang="de-AT" altLang="en-US" sz="1400" i="1"/>
          </a:p>
        </p:txBody>
      </p:sp>
      <p:sp>
        <p:nvSpPr>
          <p:cNvPr id="195754" name="Oval 170"/>
          <p:cNvSpPr>
            <a:spLocks noChangeArrowheads="1"/>
          </p:cNvSpPr>
          <p:nvPr/>
        </p:nvSpPr>
        <p:spPr bwMode="auto">
          <a:xfrm>
            <a:off x="468313" y="2419350"/>
            <a:ext cx="3275012" cy="1728788"/>
          </a:xfrm>
          <a:prstGeom prst="ellipse">
            <a:avLst/>
          </a:prstGeom>
          <a:noFill/>
          <a:ln w="603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en-US"/>
          </a:p>
        </p:txBody>
      </p:sp>
      <p:sp>
        <p:nvSpPr>
          <p:cNvPr id="171" name="Rectangle 2"/>
          <p:cNvSpPr>
            <a:spLocks noChangeArrowheads="1"/>
          </p:cNvSpPr>
          <p:nvPr/>
        </p:nvSpPr>
        <p:spPr bwMode="auto">
          <a:xfrm>
            <a:off x="1369628" y="31750"/>
            <a:ext cx="5988819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FF0000"/>
                </a:solidFill>
              </a:rPr>
              <a:t>Units </a:t>
            </a:r>
            <a:r>
              <a:rPr lang="en-US" sz="3200" b="1" dirty="0">
                <a:solidFill>
                  <a:srgbClr val="FF0000"/>
                </a:solidFill>
              </a:rPr>
              <a:t>(“Currencies”) </a:t>
            </a:r>
            <a:br>
              <a:rPr lang="en-US" sz="3200" b="1" dirty="0">
                <a:solidFill>
                  <a:srgbClr val="FF0000"/>
                </a:solidFill>
              </a:rPr>
            </a:br>
            <a:r>
              <a:rPr lang="en-US" sz="3200" b="1" dirty="0">
                <a:solidFill>
                  <a:srgbClr val="FF0000"/>
                </a:solidFill>
              </a:rPr>
              <a:t>and conversion factors </a:t>
            </a:r>
            <a:br>
              <a:rPr lang="en-US" sz="3200" b="1" dirty="0">
                <a:solidFill>
                  <a:srgbClr val="FF0000"/>
                </a:solidFill>
              </a:rPr>
            </a:br>
            <a:r>
              <a:rPr lang="en-US" sz="3200" b="1" dirty="0">
                <a:solidFill>
                  <a:srgbClr val="FF0000"/>
                </a:solidFill>
              </a:rPr>
              <a:t>for measuring energy demand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75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430213" y="260350"/>
            <a:ext cx="87137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</a:rPr>
              <a:t>Some basic reflections: 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611188" y="1628775"/>
            <a:ext cx="7777162" cy="2686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10000"/>
              </a:lnSpc>
              <a:spcBef>
                <a:spcPct val="30000"/>
              </a:spcBef>
            </a:pPr>
            <a:r>
              <a:rPr lang="de-DE" altLang="en-US" sz="3200" b="1">
                <a:solidFill>
                  <a:srgbClr val="0066FF"/>
                </a:solidFill>
              </a:rPr>
              <a:t>1 Wh = 3600 Ws = 3600 J =3.6 kJ</a:t>
            </a:r>
          </a:p>
          <a:p>
            <a:pPr algn="l" eaLnBrk="1" hangingPunct="1">
              <a:lnSpc>
                <a:spcPct val="110000"/>
              </a:lnSpc>
              <a:spcBef>
                <a:spcPct val="30000"/>
              </a:spcBef>
            </a:pPr>
            <a:r>
              <a:rPr lang="de-DE" altLang="en-US" sz="3200" b="1">
                <a:solidFill>
                  <a:srgbClr val="0066FF"/>
                </a:solidFill>
              </a:rPr>
              <a:t>1 kg oe = 11.63 kWh = (X 3.6 ) 41.87 MJ</a:t>
            </a:r>
          </a:p>
          <a:p>
            <a:pPr algn="l" eaLnBrk="1" hangingPunct="1">
              <a:lnSpc>
                <a:spcPct val="110000"/>
              </a:lnSpc>
              <a:spcBef>
                <a:spcPct val="30000"/>
              </a:spcBef>
            </a:pPr>
            <a:r>
              <a:rPr lang="de-DE" altLang="en-US" sz="3200" b="1">
                <a:solidFill>
                  <a:srgbClr val="0066FF"/>
                </a:solidFill>
              </a:rPr>
              <a:t>(1 BTU = 1055 J)</a:t>
            </a:r>
          </a:p>
          <a:p>
            <a:pPr algn="l" eaLnBrk="1" hangingPunct="1">
              <a:lnSpc>
                <a:spcPct val="110000"/>
              </a:lnSpc>
              <a:spcBef>
                <a:spcPct val="30000"/>
              </a:spcBef>
            </a:pPr>
            <a:r>
              <a:rPr lang="de-DE" altLang="en-US" sz="3200" b="1">
                <a:solidFill>
                  <a:srgbClr val="0066FF"/>
                </a:solidFill>
              </a:rPr>
              <a:t>1 Cal = 4.19 J</a:t>
            </a:r>
          </a:p>
        </p:txBody>
      </p:sp>
      <p:sp>
        <p:nvSpPr>
          <p:cNvPr id="197636" name="Oval 4"/>
          <p:cNvSpPr>
            <a:spLocks noChangeArrowheads="1"/>
          </p:cNvSpPr>
          <p:nvPr/>
        </p:nvSpPr>
        <p:spPr bwMode="auto">
          <a:xfrm>
            <a:off x="0" y="1700213"/>
            <a:ext cx="8316913" cy="576262"/>
          </a:xfrm>
          <a:prstGeom prst="ellipse">
            <a:avLst/>
          </a:prstGeom>
          <a:noFill/>
          <a:ln w="603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en-US"/>
          </a:p>
        </p:txBody>
      </p:sp>
      <p:sp>
        <p:nvSpPr>
          <p:cNvPr id="197637" name="Oval 5"/>
          <p:cNvSpPr>
            <a:spLocks noChangeArrowheads="1"/>
          </p:cNvSpPr>
          <p:nvPr/>
        </p:nvSpPr>
        <p:spPr bwMode="auto">
          <a:xfrm>
            <a:off x="0" y="2420938"/>
            <a:ext cx="4859338" cy="576262"/>
          </a:xfrm>
          <a:prstGeom prst="ellipse">
            <a:avLst/>
          </a:prstGeom>
          <a:noFill/>
          <a:ln w="603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en-US"/>
          </a:p>
        </p:txBody>
      </p:sp>
      <p:sp>
        <p:nvSpPr>
          <p:cNvPr id="197639" name="Oval 7"/>
          <p:cNvSpPr>
            <a:spLocks noChangeArrowheads="1"/>
          </p:cNvSpPr>
          <p:nvPr/>
        </p:nvSpPr>
        <p:spPr bwMode="auto">
          <a:xfrm>
            <a:off x="0" y="3716338"/>
            <a:ext cx="4859338" cy="576262"/>
          </a:xfrm>
          <a:prstGeom prst="ellipse">
            <a:avLst/>
          </a:prstGeom>
          <a:noFill/>
          <a:ln w="603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6" grpId="0" animBg="1"/>
      <p:bldP spid="197637" grpId="0" animBg="1"/>
      <p:bldP spid="19763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547813" y="1341438"/>
            <a:ext cx="6192837" cy="2478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25000"/>
              </a:lnSpc>
              <a:spcBef>
                <a:spcPct val="50000"/>
              </a:spcBef>
            </a:pPr>
            <a:r>
              <a:rPr lang="de-DE" altLang="en-US" sz="2400" b="1" dirty="0">
                <a:solidFill>
                  <a:srgbClr val="0066FF"/>
                </a:solidFill>
              </a:rPr>
              <a:t>1 </a:t>
            </a:r>
            <a:r>
              <a:rPr lang="de-DE" altLang="en-US" sz="2400" b="1" dirty="0" err="1">
                <a:solidFill>
                  <a:srgbClr val="0066FF"/>
                </a:solidFill>
              </a:rPr>
              <a:t>TWh</a:t>
            </a:r>
            <a:r>
              <a:rPr lang="de-DE" altLang="en-US" sz="2400" b="1" dirty="0">
                <a:solidFill>
                  <a:srgbClr val="0066FF"/>
                </a:solidFill>
              </a:rPr>
              <a:t> = 3.6 PJ  = 0.086 </a:t>
            </a:r>
            <a:r>
              <a:rPr lang="de-DE" altLang="en-US" sz="2400" b="1" dirty="0" err="1" smtClean="0">
                <a:solidFill>
                  <a:srgbClr val="0066FF"/>
                </a:solidFill>
              </a:rPr>
              <a:t>Mtoe</a:t>
            </a:r>
            <a:r>
              <a:rPr lang="de-DE" altLang="en-US" sz="2400" b="1" dirty="0" smtClean="0">
                <a:solidFill>
                  <a:srgbClr val="0066FF"/>
                </a:solidFill>
              </a:rPr>
              <a:t> </a:t>
            </a:r>
            <a:endParaRPr lang="de-DE" altLang="en-US" sz="2400" b="1" dirty="0">
              <a:solidFill>
                <a:srgbClr val="0066FF"/>
              </a:solidFill>
            </a:endParaRPr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</a:pPr>
            <a:r>
              <a:rPr lang="de-DE" altLang="en-US" sz="2400" b="1" dirty="0">
                <a:solidFill>
                  <a:srgbClr val="0066FF"/>
                </a:solidFill>
              </a:rPr>
              <a:t>1 PJ = 0.2778 </a:t>
            </a:r>
            <a:r>
              <a:rPr lang="de-DE" altLang="en-US" sz="2400" b="1" dirty="0" err="1">
                <a:solidFill>
                  <a:srgbClr val="0066FF"/>
                </a:solidFill>
              </a:rPr>
              <a:t>TWh</a:t>
            </a:r>
            <a:r>
              <a:rPr lang="de-DE" altLang="en-US" sz="2400" b="1" dirty="0">
                <a:solidFill>
                  <a:srgbClr val="0066FF"/>
                </a:solidFill>
              </a:rPr>
              <a:t> = 0.0239 </a:t>
            </a:r>
            <a:r>
              <a:rPr lang="de-DE" altLang="en-US" sz="2400" b="1" dirty="0" err="1" smtClean="0">
                <a:solidFill>
                  <a:srgbClr val="0066FF"/>
                </a:solidFill>
              </a:rPr>
              <a:t>Mtoe</a:t>
            </a:r>
            <a:r>
              <a:rPr lang="de-DE" altLang="en-US" sz="2400" b="1" dirty="0" smtClean="0">
                <a:solidFill>
                  <a:srgbClr val="0066FF"/>
                </a:solidFill>
              </a:rPr>
              <a:t>  </a:t>
            </a:r>
            <a:endParaRPr lang="de-DE" altLang="en-US" sz="2400" b="1" dirty="0">
              <a:solidFill>
                <a:srgbClr val="0066FF"/>
              </a:solidFill>
            </a:endParaRPr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</a:pPr>
            <a:r>
              <a:rPr lang="de-DE" altLang="en-US" sz="2400" b="1" dirty="0">
                <a:solidFill>
                  <a:srgbClr val="0066FF"/>
                </a:solidFill>
              </a:rPr>
              <a:t>1 </a:t>
            </a:r>
            <a:r>
              <a:rPr lang="de-DE" altLang="en-US" sz="2400" b="1" dirty="0" err="1" smtClean="0">
                <a:solidFill>
                  <a:srgbClr val="0066FF"/>
                </a:solidFill>
              </a:rPr>
              <a:t>Mtoe</a:t>
            </a:r>
            <a:r>
              <a:rPr lang="de-DE" altLang="en-US" sz="2400" b="1" dirty="0" smtClean="0">
                <a:solidFill>
                  <a:srgbClr val="0066FF"/>
                </a:solidFill>
              </a:rPr>
              <a:t> </a:t>
            </a:r>
            <a:r>
              <a:rPr lang="de-DE" altLang="en-US" sz="2400" b="1" dirty="0">
                <a:solidFill>
                  <a:srgbClr val="0066FF"/>
                </a:solidFill>
              </a:rPr>
              <a:t>= 41.87 PJ = 11.63 </a:t>
            </a:r>
            <a:r>
              <a:rPr lang="de-DE" altLang="en-US" sz="2400" b="1" dirty="0" err="1">
                <a:solidFill>
                  <a:srgbClr val="0066FF"/>
                </a:solidFill>
              </a:rPr>
              <a:t>TWh</a:t>
            </a:r>
            <a:endParaRPr lang="de-DE" altLang="en-US" sz="2400" b="1" dirty="0">
              <a:solidFill>
                <a:srgbClr val="0066FF"/>
              </a:solidFill>
            </a:endParaRPr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</a:pPr>
            <a:r>
              <a:rPr lang="de-DE" altLang="en-US" sz="2400" b="1" dirty="0">
                <a:solidFill>
                  <a:srgbClr val="0066FF"/>
                </a:solidFill>
              </a:rPr>
              <a:t>(10</a:t>
            </a:r>
            <a:r>
              <a:rPr lang="de-DE" altLang="en-US" sz="2400" b="1" baseline="30000" dirty="0">
                <a:solidFill>
                  <a:srgbClr val="0066FF"/>
                </a:solidFill>
              </a:rPr>
              <a:t>12</a:t>
            </a:r>
            <a:r>
              <a:rPr lang="de-DE" altLang="en-US" sz="2400" b="1" dirty="0">
                <a:solidFill>
                  <a:srgbClr val="0066FF"/>
                </a:solidFill>
              </a:rPr>
              <a:t>  BTU = 1.055 PJ)</a:t>
            </a: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287338" y="0"/>
            <a:ext cx="871378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</a:rPr>
              <a:t>Useful conversion factors</a:t>
            </a:r>
            <a:br>
              <a:rPr lang="en-US" altLang="en-US" sz="3200" b="1">
                <a:solidFill>
                  <a:srgbClr val="FF0000"/>
                </a:solidFill>
              </a:rPr>
            </a:br>
            <a:r>
              <a:rPr lang="en-US" altLang="en-US" sz="3200" b="1">
                <a:solidFill>
                  <a:srgbClr val="FF0000"/>
                </a:solidFill>
              </a:rPr>
              <a:t> on country level</a:t>
            </a:r>
          </a:p>
        </p:txBody>
      </p:sp>
      <p:sp>
        <p:nvSpPr>
          <p:cNvPr id="210948" name="Rectangle 4"/>
          <p:cNvSpPr>
            <a:spLocks noChangeArrowheads="1"/>
          </p:cNvSpPr>
          <p:nvPr/>
        </p:nvSpPr>
        <p:spPr bwMode="auto">
          <a:xfrm>
            <a:off x="468313" y="3933825"/>
            <a:ext cx="84248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de-DE" altLang="en-US" sz="2400" b="1" dirty="0" err="1">
                <a:solidFill>
                  <a:srgbClr val="33CC33"/>
                </a:solidFill>
              </a:rPr>
              <a:t>Example</a:t>
            </a:r>
            <a:r>
              <a:rPr lang="de-DE" altLang="en-US" sz="2400" b="1" dirty="0">
                <a:solidFill>
                  <a:srgbClr val="33CC33"/>
                </a:solidFill>
              </a:rPr>
              <a:t> 1:</a:t>
            </a:r>
            <a:br>
              <a:rPr lang="de-DE" altLang="en-US" sz="2400" b="1" dirty="0">
                <a:solidFill>
                  <a:srgbClr val="33CC33"/>
                </a:solidFill>
              </a:rPr>
            </a:br>
            <a:r>
              <a:rPr lang="de-DE" altLang="en-US" sz="2400" b="1" dirty="0">
                <a:solidFill>
                  <a:srgbClr val="FF0000"/>
                </a:solidFill>
              </a:rPr>
              <a:t>World </a:t>
            </a:r>
            <a:r>
              <a:rPr lang="de-DE" altLang="en-US" sz="2400" b="1" dirty="0" err="1">
                <a:solidFill>
                  <a:srgbClr val="FF0000"/>
                </a:solidFill>
              </a:rPr>
              <a:t>energy</a:t>
            </a:r>
            <a:r>
              <a:rPr lang="de-DE" altLang="en-US" sz="2400" b="1" dirty="0">
                <a:solidFill>
                  <a:srgbClr val="FF0000"/>
                </a:solidFill>
              </a:rPr>
              <a:t> </a:t>
            </a:r>
            <a:r>
              <a:rPr lang="de-DE" altLang="en-US" sz="2400" b="1" dirty="0" err="1">
                <a:solidFill>
                  <a:srgbClr val="FF0000"/>
                </a:solidFill>
              </a:rPr>
              <a:t>consumption</a:t>
            </a:r>
            <a:r>
              <a:rPr lang="de-DE" altLang="en-US" sz="2400" b="1" dirty="0">
                <a:solidFill>
                  <a:srgbClr val="FF0000"/>
                </a:solidFill>
              </a:rPr>
              <a:t> (PE): </a:t>
            </a:r>
            <a:br>
              <a:rPr lang="de-DE" altLang="en-US" sz="2400" b="1" dirty="0">
                <a:solidFill>
                  <a:srgbClr val="FF0000"/>
                </a:solidFill>
              </a:rPr>
            </a:br>
            <a:r>
              <a:rPr lang="de-DE" altLang="en-US" sz="2400" b="1" dirty="0">
                <a:solidFill>
                  <a:srgbClr val="FF0000"/>
                </a:solidFill>
              </a:rPr>
              <a:t>                  12000 </a:t>
            </a:r>
            <a:r>
              <a:rPr lang="de-DE" altLang="en-US" sz="2400" b="1" dirty="0" err="1" smtClean="0">
                <a:solidFill>
                  <a:srgbClr val="FF0000"/>
                </a:solidFill>
              </a:rPr>
              <a:t>Mtoe</a:t>
            </a:r>
            <a:r>
              <a:rPr lang="de-DE" altLang="en-US" sz="2400" b="1" dirty="0" smtClean="0">
                <a:solidFill>
                  <a:srgbClr val="FF0000"/>
                </a:solidFill>
              </a:rPr>
              <a:t> </a:t>
            </a:r>
            <a:r>
              <a:rPr lang="de-DE" altLang="en-US" sz="2400" b="1" dirty="0">
                <a:solidFill>
                  <a:srgbClr val="0066FF"/>
                </a:solidFill>
              </a:rPr>
              <a:t>= 500 000 PJ = 500 EJ (</a:t>
            </a:r>
            <a:r>
              <a:rPr lang="de-DE" altLang="en-US" sz="2400" b="1" dirty="0" err="1">
                <a:solidFill>
                  <a:srgbClr val="0066FF"/>
                </a:solidFill>
              </a:rPr>
              <a:t>Exa</a:t>
            </a:r>
            <a:r>
              <a:rPr lang="de-DE" altLang="en-US" sz="2400" b="1" dirty="0">
                <a:solidFill>
                  <a:srgbClr val="0066FF"/>
                </a:solidFill>
              </a:rPr>
              <a:t>-Joule)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95288" y="5349875"/>
            <a:ext cx="79200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de-DE" altLang="en-US" sz="2400" b="1" dirty="0" err="1">
                <a:solidFill>
                  <a:srgbClr val="33CC33"/>
                </a:solidFill>
              </a:rPr>
              <a:t>Example</a:t>
            </a:r>
            <a:r>
              <a:rPr lang="de-DE" altLang="en-US" sz="2400" b="1" dirty="0">
                <a:solidFill>
                  <a:srgbClr val="33CC33"/>
                </a:solidFill>
              </a:rPr>
              <a:t> 2:</a:t>
            </a:r>
            <a:br>
              <a:rPr lang="de-DE" altLang="en-US" sz="2400" b="1" dirty="0">
                <a:solidFill>
                  <a:srgbClr val="33CC33"/>
                </a:solidFill>
              </a:rPr>
            </a:br>
            <a:r>
              <a:rPr lang="de-DE" altLang="en-US" sz="2400" b="1" dirty="0">
                <a:solidFill>
                  <a:srgbClr val="FF0000"/>
                </a:solidFill>
              </a:rPr>
              <a:t>World </a:t>
            </a:r>
            <a:r>
              <a:rPr lang="de-DE" altLang="en-US" sz="2400" b="1" dirty="0" err="1">
                <a:solidFill>
                  <a:srgbClr val="FF0000"/>
                </a:solidFill>
              </a:rPr>
              <a:t>electricity</a:t>
            </a:r>
            <a:r>
              <a:rPr lang="de-DE" altLang="en-US" sz="2400" b="1" dirty="0">
                <a:solidFill>
                  <a:srgbClr val="FF0000"/>
                </a:solidFill>
              </a:rPr>
              <a:t> </a:t>
            </a:r>
            <a:r>
              <a:rPr lang="de-DE" altLang="en-US" sz="2400" b="1" dirty="0" err="1">
                <a:solidFill>
                  <a:srgbClr val="FF0000"/>
                </a:solidFill>
              </a:rPr>
              <a:t>consumption</a:t>
            </a:r>
            <a:r>
              <a:rPr lang="de-DE" altLang="en-US" sz="2400" b="1" dirty="0">
                <a:solidFill>
                  <a:srgbClr val="FF0000"/>
                </a:solidFill>
              </a:rPr>
              <a:t> (PE): </a:t>
            </a:r>
            <a:br>
              <a:rPr lang="de-DE" altLang="en-US" sz="2400" b="1" dirty="0">
                <a:solidFill>
                  <a:srgbClr val="FF0000"/>
                </a:solidFill>
              </a:rPr>
            </a:br>
            <a:r>
              <a:rPr lang="de-DE" altLang="en-US" sz="2400" b="1" dirty="0">
                <a:solidFill>
                  <a:srgbClr val="FF0000"/>
                </a:solidFill>
              </a:rPr>
              <a:t>                                           </a:t>
            </a:r>
            <a:r>
              <a:rPr lang="de-DE" altLang="en-US" sz="2400" b="1" dirty="0" smtClean="0">
                <a:solidFill>
                  <a:srgbClr val="FF0000"/>
                </a:solidFill>
              </a:rPr>
              <a:t>  000 </a:t>
            </a:r>
            <a:r>
              <a:rPr lang="de-DE" altLang="en-US" sz="2400" b="1" dirty="0" err="1">
                <a:solidFill>
                  <a:srgbClr val="FF0000"/>
                </a:solidFill>
              </a:rPr>
              <a:t>TWh</a:t>
            </a:r>
            <a:r>
              <a:rPr lang="de-DE" altLang="en-US" sz="2400" b="1" dirty="0">
                <a:solidFill>
                  <a:srgbClr val="FF0000"/>
                </a:solidFill>
              </a:rPr>
              <a:t>  </a:t>
            </a:r>
            <a:r>
              <a:rPr lang="de-DE" altLang="en-US" sz="2400" b="1" dirty="0">
                <a:solidFill>
                  <a:srgbClr val="0066FF"/>
                </a:solidFill>
              </a:rPr>
              <a:t>=   </a:t>
            </a:r>
            <a:r>
              <a:rPr lang="de-DE" altLang="en-US" sz="2400" b="1" dirty="0" smtClean="0">
                <a:solidFill>
                  <a:srgbClr val="0066FF"/>
                </a:solidFill>
              </a:rPr>
              <a:t>  000 </a:t>
            </a:r>
            <a:r>
              <a:rPr lang="de-DE" altLang="en-US" sz="2400" b="1" dirty="0">
                <a:solidFill>
                  <a:srgbClr val="0066FF"/>
                </a:solidFill>
              </a:rPr>
              <a:t>PJ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48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ChangeArrowheads="1"/>
          </p:cNvSpPr>
          <p:nvPr/>
        </p:nvSpPr>
        <p:spPr bwMode="auto">
          <a:xfrm>
            <a:off x="3343275" y="150813"/>
            <a:ext cx="2597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FF0000"/>
                </a:solidFill>
              </a:rPr>
              <a:t>Examples: </a:t>
            </a:r>
          </a:p>
        </p:txBody>
      </p:sp>
      <p:sp>
        <p:nvSpPr>
          <p:cNvPr id="202758" name="Rectangle 6"/>
          <p:cNvSpPr>
            <a:spLocks noChangeArrowheads="1"/>
          </p:cNvSpPr>
          <p:nvPr/>
        </p:nvSpPr>
        <p:spPr bwMode="auto">
          <a:xfrm>
            <a:off x="495300" y="1484313"/>
            <a:ext cx="813593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de-DE" altLang="en-US" sz="2400" b="1" dirty="0">
                <a:solidFill>
                  <a:srgbClr val="33CC33"/>
                </a:solidFill>
              </a:rPr>
              <a:t>Selected countries :  </a:t>
            </a:r>
            <a:br>
              <a:rPr lang="de-DE" altLang="en-US" sz="2400" b="1" dirty="0">
                <a:solidFill>
                  <a:srgbClr val="33CC33"/>
                </a:solidFill>
              </a:rPr>
            </a:br>
            <a:endParaRPr lang="de-DE" altLang="en-US" sz="2400" b="1" dirty="0" smtClean="0">
              <a:solidFill>
                <a:srgbClr val="33CC33"/>
              </a:solidFill>
            </a:endParaRPr>
          </a:p>
          <a:p>
            <a:pPr algn="l" eaLnBrk="1" hangingPunct="1"/>
            <a:r>
              <a:rPr lang="de-DE" altLang="en-US" sz="2400" b="1" dirty="0" smtClean="0">
                <a:solidFill>
                  <a:srgbClr val="FF0000"/>
                </a:solidFill>
              </a:rPr>
              <a:t>Austria</a:t>
            </a:r>
            <a:r>
              <a:rPr lang="de-DE" altLang="en-US" sz="2400" b="1" dirty="0">
                <a:solidFill>
                  <a:srgbClr val="FF0000"/>
                </a:solidFill>
              </a:rPr>
              <a:t>:  </a:t>
            </a:r>
            <a:r>
              <a:rPr lang="de-DE" altLang="en-US" sz="2400" b="1" dirty="0" smtClean="0">
                <a:solidFill>
                  <a:srgbClr val="0066FF"/>
                </a:solidFill>
              </a:rPr>
              <a:t>32.4 </a:t>
            </a:r>
            <a:r>
              <a:rPr lang="de-DE" altLang="en-US" sz="2400" b="1" dirty="0" err="1" smtClean="0">
                <a:solidFill>
                  <a:srgbClr val="0066FF"/>
                </a:solidFill>
              </a:rPr>
              <a:t>Mtoe</a:t>
            </a:r>
            <a:r>
              <a:rPr lang="de-DE" altLang="en-US" sz="2400" b="1" dirty="0" smtClean="0">
                <a:solidFill>
                  <a:srgbClr val="0066FF"/>
                </a:solidFill>
              </a:rPr>
              <a:t> </a:t>
            </a:r>
            <a:r>
              <a:rPr lang="de-DE" altLang="en-US" sz="2400" b="1" dirty="0">
                <a:solidFill>
                  <a:srgbClr val="0066FF"/>
                </a:solidFill>
              </a:rPr>
              <a:t>PE, </a:t>
            </a:r>
            <a:r>
              <a:rPr lang="de-DE" altLang="en-US" sz="2400" b="1" dirty="0" err="1">
                <a:solidFill>
                  <a:srgbClr val="33CC33"/>
                </a:solidFill>
              </a:rPr>
              <a:t>Losses</a:t>
            </a:r>
            <a:r>
              <a:rPr lang="de-DE" altLang="en-US" sz="2400" b="1" dirty="0">
                <a:solidFill>
                  <a:srgbClr val="33CC33"/>
                </a:solidFill>
              </a:rPr>
              <a:t> </a:t>
            </a:r>
            <a:r>
              <a:rPr lang="de-DE" altLang="en-US" sz="2400" b="1" dirty="0" err="1">
                <a:solidFill>
                  <a:srgbClr val="33CC33"/>
                </a:solidFill>
              </a:rPr>
              <a:t>to</a:t>
            </a:r>
            <a:r>
              <a:rPr lang="de-DE" altLang="en-US" sz="2400" b="1" dirty="0">
                <a:solidFill>
                  <a:srgbClr val="33CC33"/>
                </a:solidFill>
              </a:rPr>
              <a:t> FE</a:t>
            </a:r>
            <a:r>
              <a:rPr lang="de-DE" altLang="en-US" sz="2400" b="1" dirty="0" smtClean="0">
                <a:solidFill>
                  <a:srgbClr val="33CC33"/>
                </a:solidFill>
              </a:rPr>
              <a:t>: 21%,</a:t>
            </a:r>
            <a:r>
              <a:rPr lang="de-DE" altLang="en-US" sz="2400" b="1" dirty="0" smtClean="0">
                <a:solidFill>
                  <a:srgbClr val="0066FF"/>
                </a:solidFill>
              </a:rPr>
              <a:t> </a:t>
            </a:r>
            <a:r>
              <a:rPr lang="de-DE" altLang="en-US" sz="2400" b="1" dirty="0" smtClean="0"/>
              <a:t>65.8 </a:t>
            </a:r>
            <a:r>
              <a:rPr lang="de-DE" altLang="en-US" sz="2400" b="1" dirty="0" err="1"/>
              <a:t>TWh</a:t>
            </a:r>
            <a:r>
              <a:rPr lang="de-DE" altLang="en-US" sz="2400" b="1" dirty="0"/>
              <a:t> </a:t>
            </a:r>
            <a:r>
              <a:rPr lang="de-DE" altLang="en-US" sz="2400" b="1" dirty="0" err="1"/>
              <a:t>electricity</a:t>
            </a:r>
            <a:endParaRPr lang="de-DE" altLang="en-US" sz="2400" b="1" dirty="0"/>
          </a:p>
          <a:p>
            <a:pPr algn="l" eaLnBrk="1" hangingPunct="1"/>
            <a:r>
              <a:rPr lang="de-DE" altLang="en-US" sz="2400" b="1" dirty="0">
                <a:solidFill>
                  <a:srgbClr val="FF0000"/>
                </a:solidFill>
              </a:rPr>
              <a:t>Czech </a:t>
            </a:r>
            <a:r>
              <a:rPr lang="de-DE" altLang="en-US" sz="2400" b="1" dirty="0" err="1">
                <a:solidFill>
                  <a:srgbClr val="FF0000"/>
                </a:solidFill>
              </a:rPr>
              <a:t>Republic</a:t>
            </a:r>
            <a:r>
              <a:rPr lang="de-DE" altLang="en-US" sz="2400" b="1" dirty="0">
                <a:solidFill>
                  <a:srgbClr val="FF0000"/>
                </a:solidFill>
              </a:rPr>
              <a:t>:  </a:t>
            </a:r>
            <a:r>
              <a:rPr lang="de-DE" altLang="en-US" sz="2400" b="1" dirty="0" smtClean="0">
                <a:solidFill>
                  <a:srgbClr val="0066FF"/>
                </a:solidFill>
              </a:rPr>
              <a:t>43.4 </a:t>
            </a:r>
            <a:r>
              <a:rPr lang="de-DE" altLang="en-US" sz="2400" b="1" dirty="0" err="1" smtClean="0">
                <a:solidFill>
                  <a:srgbClr val="0066FF"/>
                </a:solidFill>
              </a:rPr>
              <a:t>Mtoe</a:t>
            </a:r>
            <a:r>
              <a:rPr lang="de-DE" altLang="en-US" sz="2400" b="1" dirty="0" smtClean="0">
                <a:solidFill>
                  <a:srgbClr val="0066FF"/>
                </a:solidFill>
              </a:rPr>
              <a:t> </a:t>
            </a:r>
            <a:r>
              <a:rPr lang="de-DE" altLang="en-US" sz="2400" b="1" dirty="0">
                <a:solidFill>
                  <a:srgbClr val="0066FF"/>
                </a:solidFill>
              </a:rPr>
              <a:t>PE, </a:t>
            </a:r>
            <a:r>
              <a:rPr lang="de-DE" altLang="en-US" sz="2400" b="1" dirty="0" err="1" smtClean="0">
                <a:solidFill>
                  <a:srgbClr val="33CC33"/>
                </a:solidFill>
              </a:rPr>
              <a:t>Losses</a:t>
            </a:r>
            <a:r>
              <a:rPr lang="de-DE" altLang="en-US" sz="2400" b="1" dirty="0" smtClean="0">
                <a:solidFill>
                  <a:srgbClr val="33CC33"/>
                </a:solidFill>
              </a:rPr>
              <a:t> </a:t>
            </a:r>
            <a:r>
              <a:rPr lang="de-DE" altLang="en-US" sz="2400" b="1" dirty="0" err="1" smtClean="0">
                <a:solidFill>
                  <a:srgbClr val="33CC33"/>
                </a:solidFill>
              </a:rPr>
              <a:t>to</a:t>
            </a:r>
            <a:r>
              <a:rPr lang="de-DE" altLang="en-US" sz="2400" b="1" dirty="0" smtClean="0">
                <a:solidFill>
                  <a:srgbClr val="33CC33"/>
                </a:solidFill>
              </a:rPr>
              <a:t> FE: 21%,</a:t>
            </a:r>
            <a:r>
              <a:rPr lang="de-DE" altLang="en-US" sz="2400" b="1" dirty="0" smtClean="0">
                <a:solidFill>
                  <a:srgbClr val="0066FF"/>
                </a:solidFill>
              </a:rPr>
              <a:t> </a:t>
            </a:r>
            <a:r>
              <a:rPr lang="de-DE" altLang="en-US" sz="2400" b="1" dirty="0" smtClean="0"/>
              <a:t>57.0 </a:t>
            </a:r>
            <a:r>
              <a:rPr lang="de-DE" altLang="en-US" sz="2400" b="1" dirty="0" err="1"/>
              <a:t>TWh</a:t>
            </a:r>
            <a:r>
              <a:rPr lang="de-DE" altLang="en-US" sz="2400" b="1" dirty="0"/>
              <a:t> </a:t>
            </a:r>
            <a:r>
              <a:rPr lang="de-DE" altLang="en-US" sz="2400" b="1" dirty="0" err="1"/>
              <a:t>electricity</a:t>
            </a:r>
            <a:r>
              <a:rPr lang="de-DE" altLang="en-US" sz="2400" dirty="0"/>
              <a:t> </a:t>
            </a:r>
            <a:r>
              <a:rPr lang="de-DE" altLang="en-US" sz="2400" b="1" dirty="0">
                <a:solidFill>
                  <a:srgbClr val="0066FF"/>
                </a:solidFill>
              </a:rPr>
              <a:t/>
            </a:r>
            <a:br>
              <a:rPr lang="de-DE" altLang="en-US" sz="2400" b="1" dirty="0">
                <a:solidFill>
                  <a:srgbClr val="0066FF"/>
                </a:solidFill>
              </a:rPr>
            </a:br>
            <a:endParaRPr lang="de-DE" altLang="en-US" sz="2400" b="1" dirty="0">
              <a:solidFill>
                <a:srgbClr val="0066FF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95300" y="5373216"/>
            <a:ext cx="805861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600" b="1" dirty="0" smtClean="0">
                <a:solidFill>
                  <a:srgbClr val="FF0000"/>
                </a:solidFill>
              </a:rPr>
              <a:t>In which country is share of</a:t>
            </a:r>
            <a:br>
              <a:rPr lang="en-US" altLang="en-US" sz="3600" b="1" dirty="0" smtClean="0">
                <a:solidFill>
                  <a:srgbClr val="FF0000"/>
                </a:solidFill>
              </a:rPr>
            </a:br>
            <a:r>
              <a:rPr lang="en-US" altLang="en-US" sz="3600" b="1" dirty="0" smtClean="0">
                <a:solidFill>
                  <a:srgbClr val="FF0000"/>
                </a:solidFill>
              </a:rPr>
              <a:t> electricity on final energy highest? 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8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3778" name="Group 2"/>
          <p:cNvGraphicFramePr>
            <a:graphicFrameLocks noGrp="1"/>
          </p:cNvGraphicFramePr>
          <p:nvPr>
            <p:ph/>
          </p:nvPr>
        </p:nvGraphicFramePr>
        <p:xfrm>
          <a:off x="0" y="1368425"/>
          <a:ext cx="9144000" cy="4945064"/>
        </p:xfrm>
        <a:graphic>
          <a:graphicData uri="http://schemas.openxmlformats.org/drawingml/2006/table">
            <a:tbl>
              <a:tblPr/>
              <a:tblGrid>
                <a:gridCol w="1143000"/>
                <a:gridCol w="1143000"/>
                <a:gridCol w="846138"/>
                <a:gridCol w="1441450"/>
                <a:gridCol w="1141412"/>
                <a:gridCol w="1143000"/>
                <a:gridCol w="1143000"/>
                <a:gridCol w="1143000"/>
              </a:tblGrid>
              <a:tr h="936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To :</a:t>
                      </a:r>
                      <a:endParaRPr kumimoji="0" lang="de-AT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PJ</a:t>
                      </a:r>
                      <a:endParaRPr kumimoji="0" lang="de-AT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Gcal</a:t>
                      </a:r>
                      <a:endParaRPr kumimoji="0" lang="de-AT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Mtoe</a:t>
                      </a:r>
                      <a:endParaRPr kumimoji="0" lang="de-AT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10^12 BTU</a:t>
                      </a:r>
                      <a:endParaRPr kumimoji="0" lang="de-AT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TWh</a:t>
                      </a:r>
                      <a:endParaRPr kumimoji="0" lang="de-AT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multiply by</a:t>
                      </a:r>
                      <a:endParaRPr kumimoji="0" lang="de-AT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</a:tr>
              <a:tr h="720725">
                <a:tc rowSpan="5"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From :</a:t>
                      </a:r>
                      <a:endParaRPr kumimoji="0" lang="de-AT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PJ</a:t>
                      </a:r>
                      <a:endParaRPr kumimoji="0" lang="de-AT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de-AT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238800</a:t>
                      </a:r>
                      <a:endParaRPr kumimoji="0" lang="de-AT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0.0239 </a:t>
                      </a:r>
                      <a:endParaRPr kumimoji="0" lang="de-AT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0.9479</a:t>
                      </a:r>
                      <a:endParaRPr kumimoji="0" lang="de-AT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0.2778</a:t>
                      </a:r>
                      <a:endParaRPr kumimoji="0" lang="de-AT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3600">
                <a:tc v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Gcal</a:t>
                      </a:r>
                      <a:endParaRPr kumimoji="0" lang="de-AT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4.1868 x 10</a:t>
                      </a:r>
                      <a:r>
                        <a:rPr kumimoji="0" lang="de-AT" sz="2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-6</a:t>
                      </a:r>
                      <a:endParaRPr kumimoji="0" lang="de-AT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de-AT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  <a:r>
                        <a:rPr kumimoji="0" lang="de-AT" sz="2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-7</a:t>
                      </a:r>
                      <a:endParaRPr kumimoji="0" lang="de-AT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3.968 x 10</a:t>
                      </a:r>
                      <a:r>
                        <a:rPr kumimoji="0" lang="de-AT" sz="2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-6</a:t>
                      </a:r>
                      <a:endParaRPr kumimoji="0" lang="de-AT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1.163 x 10</a:t>
                      </a:r>
                      <a:r>
                        <a:rPr kumimoji="0" lang="de-AT" sz="2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-6</a:t>
                      </a:r>
                      <a:endParaRPr kumimoji="0" lang="de-AT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9288">
                <a:tc v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Mtoe</a:t>
                      </a:r>
                      <a:endParaRPr kumimoji="0" lang="de-AT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41.868</a:t>
                      </a:r>
                      <a:endParaRPr kumimoji="0" lang="de-AT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  <a:r>
                        <a:rPr kumimoji="0" lang="de-AT" sz="2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7</a:t>
                      </a:r>
                      <a:endParaRPr kumimoji="0" lang="de-AT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de-AT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39.68</a:t>
                      </a:r>
                      <a:endParaRPr kumimoji="0" lang="de-AT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11.63</a:t>
                      </a:r>
                      <a:endParaRPr kumimoji="0" lang="de-AT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3563">
                <a:tc v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10^12 BTU</a:t>
                      </a:r>
                      <a:endParaRPr kumimoji="0" lang="de-AT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1.055</a:t>
                      </a:r>
                      <a:endParaRPr kumimoji="0" lang="de-AT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252000</a:t>
                      </a:r>
                      <a:endParaRPr kumimoji="0" lang="de-AT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0.0252</a:t>
                      </a:r>
                      <a:endParaRPr kumimoji="0" lang="de-AT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de-AT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0.2931</a:t>
                      </a:r>
                      <a:endParaRPr kumimoji="0" lang="de-AT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3563">
                <a:tc v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TWh</a:t>
                      </a:r>
                      <a:endParaRPr kumimoji="0" lang="de-AT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3.6</a:t>
                      </a:r>
                      <a:endParaRPr kumimoji="0" lang="de-AT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860000</a:t>
                      </a:r>
                      <a:endParaRPr kumimoji="0" lang="de-AT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0.086</a:t>
                      </a:r>
                      <a:endParaRPr kumimoji="0" lang="de-AT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3.412</a:t>
                      </a:r>
                      <a:endParaRPr kumimoji="0" lang="de-AT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de-AT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7702" name="Text Box 58"/>
          <p:cNvSpPr txBox="1">
            <a:spLocks noChangeArrowheads="1"/>
          </p:cNvSpPr>
          <p:nvPr/>
        </p:nvSpPr>
        <p:spPr bwMode="auto">
          <a:xfrm>
            <a:off x="1982788" y="188913"/>
            <a:ext cx="52133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AT" altLang="en-US" sz="3600" b="1">
                <a:solidFill>
                  <a:srgbClr val="FF0000"/>
                </a:solidFill>
              </a:rPr>
              <a:t>Conversion factors for </a:t>
            </a:r>
            <a:br>
              <a:rPr lang="de-AT" altLang="en-US" sz="3600" b="1">
                <a:solidFill>
                  <a:srgbClr val="FF0000"/>
                </a:solidFill>
              </a:rPr>
            </a:br>
            <a:r>
              <a:rPr lang="de-AT" altLang="en-US" sz="3600" b="1">
                <a:solidFill>
                  <a:srgbClr val="FF0000"/>
                </a:solidFill>
              </a:rPr>
              <a:t> energy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99"/>
          <p:cNvSpPr>
            <a:spLocks noChangeArrowheads="1"/>
          </p:cNvSpPr>
          <p:nvPr/>
        </p:nvSpPr>
        <p:spPr bwMode="auto">
          <a:xfrm>
            <a:off x="0" y="-171450"/>
            <a:ext cx="85328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en-US" sz="4000" b="1">
                <a:solidFill>
                  <a:srgbClr val="FF0000"/>
                </a:solidFill>
              </a:rPr>
              <a:t>1. MOTIVATION: </a:t>
            </a:r>
            <a:endParaRPr lang="de-DE" altLang="en-US" sz="4800">
              <a:solidFill>
                <a:srgbClr val="FF0000"/>
              </a:solidFill>
            </a:endParaRPr>
          </a:p>
        </p:txBody>
      </p:sp>
      <p:sp>
        <p:nvSpPr>
          <p:cNvPr id="4099" name="Rectangle 100"/>
          <p:cNvSpPr>
            <a:spLocks noChangeArrowheads="1"/>
          </p:cNvSpPr>
          <p:nvPr/>
        </p:nvSpPr>
        <p:spPr bwMode="auto">
          <a:xfrm>
            <a:off x="1476375" y="765175"/>
            <a:ext cx="5543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de-DE" altLang="en-US" sz="3600" b="1">
                <a:solidFill>
                  <a:srgbClr val="FF0033"/>
                </a:solidFill>
              </a:rPr>
              <a:t>Why are we here today? </a:t>
            </a:r>
            <a:endParaRPr lang="de-AT" altLang="en-US" sz="3600" b="1">
              <a:solidFill>
                <a:srgbClr val="FF0033"/>
              </a:solidFill>
            </a:endParaRPr>
          </a:p>
        </p:txBody>
      </p:sp>
      <p:sp>
        <p:nvSpPr>
          <p:cNvPr id="4100" name="Rectangle 102"/>
          <p:cNvSpPr>
            <a:spLocks noChangeArrowheads="1"/>
          </p:cNvSpPr>
          <p:nvPr/>
        </p:nvSpPr>
        <p:spPr bwMode="auto">
          <a:xfrm>
            <a:off x="468313" y="1520825"/>
            <a:ext cx="80391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buFontTx/>
              <a:buChar char="•"/>
            </a:pPr>
            <a:r>
              <a:rPr lang="en-GB" altLang="en-US" sz="2400" b="1"/>
              <a:t>Energy is the fundament of our standard of life today </a:t>
            </a:r>
            <a:endParaRPr lang="de-AT" altLang="en-US" sz="2400" b="1"/>
          </a:p>
          <a:p>
            <a:pPr algn="l" eaLnBrk="1" hangingPunct="1">
              <a:buFontTx/>
              <a:buChar char="•"/>
            </a:pPr>
            <a:r>
              <a:rPr lang="en-GB" altLang="en-US" sz="2400" b="1"/>
              <a:t>Every second of our life – even in deep sleep – </a:t>
            </a:r>
            <a:br>
              <a:rPr lang="en-GB" altLang="en-US" sz="2400" b="1"/>
            </a:br>
            <a:r>
              <a:rPr lang="en-GB" altLang="en-US" sz="2400" b="1"/>
              <a:t>    we „consume“ energy</a:t>
            </a:r>
            <a:endParaRPr lang="de-AT" altLang="en-US" sz="2400" b="1"/>
          </a:p>
        </p:txBody>
      </p:sp>
      <p:pic>
        <p:nvPicPr>
          <p:cNvPr id="4101" name="Picture 10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2924175"/>
            <a:ext cx="4038600" cy="3233738"/>
          </a:xfrm>
          <a:noFill/>
        </p:spPr>
      </p:pic>
      <p:pic>
        <p:nvPicPr>
          <p:cNvPr id="4102" name="Picture 10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563" y="3141663"/>
            <a:ext cx="4175125" cy="3171825"/>
          </a:xfrm>
          <a:noFill/>
        </p:spPr>
      </p:pic>
      <p:sp>
        <p:nvSpPr>
          <p:cNvPr id="79980" name="Rectangle 108"/>
          <p:cNvSpPr>
            <a:spLocks noChangeArrowheads="1"/>
          </p:cNvSpPr>
          <p:nvPr/>
        </p:nvSpPr>
        <p:spPr bwMode="auto">
          <a:xfrm>
            <a:off x="452438" y="2846299"/>
            <a:ext cx="8775159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buFontTx/>
              <a:buChar char="•"/>
            </a:pPr>
            <a:r>
              <a:rPr lang="en-GB" altLang="en-US" sz="2400" b="1" dirty="0"/>
              <a:t>Dramatic increase in energy consumption in recent years!</a:t>
            </a:r>
            <a:endParaRPr lang="de-AT" altLang="en-US" sz="2400" b="1" dirty="0"/>
          </a:p>
          <a:p>
            <a:pPr algn="l" eaLnBrk="1" hangingPunct="1">
              <a:buFontTx/>
              <a:buChar char="•"/>
            </a:pPr>
            <a:r>
              <a:rPr lang="en-GB" altLang="en-US" sz="2400" b="1" dirty="0"/>
              <a:t>Dramatic increase in </a:t>
            </a:r>
            <a:r>
              <a:rPr lang="en-GB" altLang="en-US" sz="2400" b="1" dirty="0" smtClean="0">
                <a:solidFill>
                  <a:srgbClr val="FF0000"/>
                </a:solidFill>
              </a:rPr>
              <a:t>electricity</a:t>
            </a:r>
            <a:r>
              <a:rPr lang="en-GB" altLang="en-US" sz="2400" b="1" dirty="0" smtClean="0"/>
              <a:t> consumption</a:t>
            </a:r>
            <a:r>
              <a:rPr lang="en-GB" altLang="en-US" sz="2400" b="1" dirty="0"/>
              <a:t/>
            </a:r>
            <a:br>
              <a:rPr lang="en-GB" altLang="en-US" sz="2400" b="1" dirty="0"/>
            </a:br>
            <a:r>
              <a:rPr lang="en-GB" altLang="en-US" sz="2400" b="1" dirty="0"/>
              <a:t>    in the next decades expected!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98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Line 2"/>
          <p:cNvSpPr>
            <a:spLocks noChangeShapeType="1"/>
          </p:cNvSpPr>
          <p:nvPr/>
        </p:nvSpPr>
        <p:spPr bwMode="auto">
          <a:xfrm flipH="1" flipV="1">
            <a:off x="868363" y="1570038"/>
            <a:ext cx="0" cy="48244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7635875" y="6394450"/>
            <a:ext cx="985838" cy="3476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de-DE" altLang="en-US" sz="2400"/>
              <a:t>time</a:t>
            </a: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900113" y="1916113"/>
            <a:ext cx="5472112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en-US" sz="2800" b="1">
                <a:solidFill>
                  <a:srgbClr val="0066FF"/>
                </a:solidFill>
              </a:rPr>
              <a:t>The level of energy service </a:t>
            </a:r>
            <a:br>
              <a:rPr lang="de-DE" altLang="en-US" sz="2800" b="1">
                <a:solidFill>
                  <a:srgbClr val="0066FF"/>
                </a:solidFill>
              </a:rPr>
            </a:br>
            <a:r>
              <a:rPr lang="de-DE" altLang="en-US" sz="2800" b="1">
                <a:solidFill>
                  <a:srgbClr val="0066FF"/>
                </a:solidFill>
              </a:rPr>
              <a:t>consumption: </a:t>
            </a:r>
            <a:br>
              <a:rPr lang="de-DE" altLang="en-US" sz="2800" b="1">
                <a:solidFill>
                  <a:srgbClr val="0066FF"/>
                </a:solidFill>
              </a:rPr>
            </a:br>
            <a:r>
              <a:rPr lang="de-DE" altLang="en-US" sz="2800" b="1">
                <a:solidFill>
                  <a:srgbClr val="0066FF"/>
                </a:solidFill>
              </a:rPr>
              <a:t>technology was the driver! </a:t>
            </a:r>
            <a:endParaRPr lang="de-AT" altLang="en-US" sz="3600" b="1">
              <a:solidFill>
                <a:srgbClr val="0066FF"/>
              </a:solidFill>
            </a:endParaRPr>
          </a:p>
        </p:txBody>
      </p:sp>
      <p:sp>
        <p:nvSpPr>
          <p:cNvPr id="35845" name="Line 5"/>
          <p:cNvSpPr>
            <a:spLocks noChangeShapeType="1"/>
          </p:cNvSpPr>
          <p:nvPr/>
        </p:nvSpPr>
        <p:spPr bwMode="auto">
          <a:xfrm flipH="1">
            <a:off x="2308225" y="5026025"/>
            <a:ext cx="0" cy="863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 rot="-5400000">
            <a:off x="-1670843" y="3960019"/>
            <a:ext cx="4525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de-DE" altLang="en-US" sz="2000"/>
              <a:t>Amount of energy services  per capita</a:t>
            </a:r>
            <a:r>
              <a:rPr lang="de-DE" altLang="en-US" sz="2400"/>
              <a:t> </a:t>
            </a: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1300163" y="4305300"/>
            <a:ext cx="1655762" cy="3476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en-US"/>
              <a:t>Fire</a:t>
            </a:r>
          </a:p>
        </p:txBody>
      </p:sp>
      <p:sp>
        <p:nvSpPr>
          <p:cNvPr id="35848" name="Freeform 8"/>
          <p:cNvSpPr>
            <a:spLocks/>
          </p:cNvSpPr>
          <p:nvPr/>
        </p:nvSpPr>
        <p:spPr bwMode="auto">
          <a:xfrm>
            <a:off x="868363" y="1425575"/>
            <a:ext cx="7704137" cy="4535488"/>
          </a:xfrm>
          <a:custGeom>
            <a:avLst/>
            <a:gdLst>
              <a:gd name="T0" fmla="*/ 0 w 5171"/>
              <a:gd name="T1" fmla="*/ 2147483647 h 3719"/>
              <a:gd name="T2" fmla="*/ 2013288704 w 5171"/>
              <a:gd name="T3" fmla="*/ 2147483647 h 3719"/>
              <a:gd name="T4" fmla="*/ 2147483647 w 5171"/>
              <a:gd name="T5" fmla="*/ 2147483647 h 3719"/>
              <a:gd name="T6" fmla="*/ 2147483647 w 5171"/>
              <a:gd name="T7" fmla="*/ 2147483647 h 3719"/>
              <a:gd name="T8" fmla="*/ 2147483647 w 5171"/>
              <a:gd name="T9" fmla="*/ 2147483647 h 3719"/>
              <a:gd name="T10" fmla="*/ 2147483647 w 5171"/>
              <a:gd name="T11" fmla="*/ 2147483647 h 3719"/>
              <a:gd name="T12" fmla="*/ 2147483647 w 5171"/>
              <a:gd name="T13" fmla="*/ 2147483647 h 3719"/>
              <a:gd name="T14" fmla="*/ 2147483647 w 5171"/>
              <a:gd name="T15" fmla="*/ 2147483647 h 3719"/>
              <a:gd name="T16" fmla="*/ 2147483647 w 5171"/>
              <a:gd name="T17" fmla="*/ 2147483647 h 3719"/>
              <a:gd name="T18" fmla="*/ 2147483647 w 5171"/>
              <a:gd name="T19" fmla="*/ 2147483647 h 3719"/>
              <a:gd name="T20" fmla="*/ 2147483647 w 5171"/>
              <a:gd name="T21" fmla="*/ 2147483647 h 3719"/>
              <a:gd name="T22" fmla="*/ 2147483647 w 5171"/>
              <a:gd name="T23" fmla="*/ 2147483647 h 3719"/>
              <a:gd name="T24" fmla="*/ 2147483647 w 5171"/>
              <a:gd name="T25" fmla="*/ 2147483647 h 3719"/>
              <a:gd name="T26" fmla="*/ 2147483647 w 5171"/>
              <a:gd name="T27" fmla="*/ 2147483647 h 3719"/>
              <a:gd name="T28" fmla="*/ 2147483647 w 5171"/>
              <a:gd name="T29" fmla="*/ 0 h 371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171"/>
              <a:gd name="T46" fmla="*/ 0 h 3719"/>
              <a:gd name="T47" fmla="*/ 5171 w 5171"/>
              <a:gd name="T48" fmla="*/ 3719 h 3719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171" h="3719">
                <a:moveTo>
                  <a:pt x="0" y="3719"/>
                </a:moveTo>
                <a:lnTo>
                  <a:pt x="907" y="3719"/>
                </a:lnTo>
                <a:lnTo>
                  <a:pt x="1315" y="3629"/>
                </a:lnTo>
                <a:lnTo>
                  <a:pt x="1995" y="3629"/>
                </a:lnTo>
                <a:lnTo>
                  <a:pt x="2313" y="3493"/>
                </a:lnTo>
                <a:lnTo>
                  <a:pt x="2948" y="3493"/>
                </a:lnTo>
                <a:lnTo>
                  <a:pt x="3356" y="3402"/>
                </a:lnTo>
                <a:lnTo>
                  <a:pt x="3356" y="3493"/>
                </a:lnTo>
                <a:lnTo>
                  <a:pt x="4082" y="3311"/>
                </a:lnTo>
                <a:lnTo>
                  <a:pt x="4082" y="3357"/>
                </a:lnTo>
                <a:lnTo>
                  <a:pt x="4309" y="3039"/>
                </a:lnTo>
                <a:lnTo>
                  <a:pt x="4309" y="3357"/>
                </a:lnTo>
                <a:lnTo>
                  <a:pt x="4672" y="2585"/>
                </a:lnTo>
                <a:lnTo>
                  <a:pt x="4672" y="3084"/>
                </a:lnTo>
                <a:lnTo>
                  <a:pt x="5171" y="0"/>
                </a:lnTo>
              </a:path>
            </a:pathLst>
          </a:custGeom>
          <a:noFill/>
          <a:ln w="635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1" name="Freeform 9"/>
          <p:cNvSpPr>
            <a:spLocks/>
          </p:cNvSpPr>
          <p:nvPr/>
        </p:nvSpPr>
        <p:spPr bwMode="auto">
          <a:xfrm>
            <a:off x="5835650" y="5386388"/>
            <a:ext cx="2808288" cy="358775"/>
          </a:xfrm>
          <a:custGeom>
            <a:avLst/>
            <a:gdLst>
              <a:gd name="T0" fmla="*/ 0 w 1769"/>
              <a:gd name="T1" fmla="*/ 569555313 h 226"/>
              <a:gd name="T2" fmla="*/ 1829633763 w 1769"/>
              <a:gd name="T3" fmla="*/ 342741250 h 226"/>
              <a:gd name="T4" fmla="*/ 2147483647 w 1769"/>
              <a:gd name="T5" fmla="*/ 113407825 h 226"/>
              <a:gd name="T6" fmla="*/ 2147483647 w 1769"/>
              <a:gd name="T7" fmla="*/ 342741250 h 226"/>
              <a:gd name="T8" fmla="*/ 2147483647 w 1769"/>
              <a:gd name="T9" fmla="*/ 0 h 226"/>
              <a:gd name="T10" fmla="*/ 2147483647 w 1769"/>
              <a:gd name="T11" fmla="*/ 226814063 h 226"/>
              <a:gd name="T12" fmla="*/ 2147483647 w 1769"/>
              <a:gd name="T13" fmla="*/ 0 h 22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69"/>
              <a:gd name="T22" fmla="*/ 0 h 226"/>
              <a:gd name="T23" fmla="*/ 1769 w 1769"/>
              <a:gd name="T24" fmla="*/ 226 h 22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69" h="226">
                <a:moveTo>
                  <a:pt x="0" y="226"/>
                </a:moveTo>
                <a:lnTo>
                  <a:pt x="726" y="136"/>
                </a:lnTo>
                <a:lnTo>
                  <a:pt x="953" y="45"/>
                </a:lnTo>
                <a:lnTo>
                  <a:pt x="953" y="136"/>
                </a:lnTo>
                <a:lnTo>
                  <a:pt x="1361" y="0"/>
                </a:lnTo>
                <a:lnTo>
                  <a:pt x="1361" y="90"/>
                </a:lnTo>
                <a:lnTo>
                  <a:pt x="1769" y="0"/>
                </a:lnTo>
              </a:path>
            </a:pathLst>
          </a:custGeom>
          <a:noFill/>
          <a:ln w="76200" cap="flat" cmpd="sng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2" name="Line 10"/>
          <p:cNvSpPr>
            <a:spLocks noChangeShapeType="1"/>
          </p:cNvSpPr>
          <p:nvPr/>
        </p:nvSpPr>
        <p:spPr bwMode="auto">
          <a:xfrm flipV="1">
            <a:off x="868363" y="6394450"/>
            <a:ext cx="7951787" cy="12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3" name="Freeform 11"/>
          <p:cNvSpPr>
            <a:spLocks/>
          </p:cNvSpPr>
          <p:nvPr/>
        </p:nvSpPr>
        <p:spPr bwMode="auto">
          <a:xfrm>
            <a:off x="868363" y="5602288"/>
            <a:ext cx="4967287" cy="358775"/>
          </a:xfrm>
          <a:custGeom>
            <a:avLst/>
            <a:gdLst>
              <a:gd name="T0" fmla="*/ 0 w 3356"/>
              <a:gd name="T1" fmla="*/ 569555313 h 226"/>
              <a:gd name="T2" fmla="*/ 1987018408 w 3356"/>
              <a:gd name="T3" fmla="*/ 569555313 h 226"/>
              <a:gd name="T4" fmla="*/ 2147483647 w 3356"/>
              <a:gd name="T5" fmla="*/ 342741250 h 226"/>
              <a:gd name="T6" fmla="*/ 2147483647 w 3356"/>
              <a:gd name="T7" fmla="*/ 342741250 h 226"/>
              <a:gd name="T8" fmla="*/ 2147483647 w 3356"/>
              <a:gd name="T9" fmla="*/ 113407825 h 226"/>
              <a:gd name="T10" fmla="*/ 2147483647 w 3356"/>
              <a:gd name="T11" fmla="*/ 113407825 h 226"/>
              <a:gd name="T12" fmla="*/ 2147483647 w 3356"/>
              <a:gd name="T13" fmla="*/ 0 h 226"/>
              <a:gd name="T14" fmla="*/ 2147483647 w 3356"/>
              <a:gd name="T15" fmla="*/ 226814063 h 22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356"/>
              <a:gd name="T25" fmla="*/ 0 h 226"/>
              <a:gd name="T26" fmla="*/ 3356 w 3356"/>
              <a:gd name="T27" fmla="*/ 226 h 22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356" h="226">
                <a:moveTo>
                  <a:pt x="0" y="226"/>
                </a:moveTo>
                <a:lnTo>
                  <a:pt x="907" y="226"/>
                </a:lnTo>
                <a:lnTo>
                  <a:pt x="1315" y="136"/>
                </a:lnTo>
                <a:lnTo>
                  <a:pt x="1995" y="136"/>
                </a:lnTo>
                <a:lnTo>
                  <a:pt x="2313" y="45"/>
                </a:lnTo>
                <a:lnTo>
                  <a:pt x="2948" y="45"/>
                </a:lnTo>
                <a:lnTo>
                  <a:pt x="3356" y="0"/>
                </a:lnTo>
                <a:lnTo>
                  <a:pt x="3356" y="90"/>
                </a:lnTo>
              </a:path>
            </a:pathLst>
          </a:custGeom>
          <a:noFill/>
          <a:ln w="76200" cap="flat" cmpd="sng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2" name="Text Box 12"/>
          <p:cNvSpPr txBox="1">
            <a:spLocks noChangeArrowheads="1"/>
          </p:cNvSpPr>
          <p:nvPr/>
        </p:nvSpPr>
        <p:spPr bwMode="auto">
          <a:xfrm>
            <a:off x="6588125" y="2060575"/>
            <a:ext cx="1728788" cy="3476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en-US" sz="2000" b="1" i="1">
                <a:solidFill>
                  <a:schemeClr val="accent2"/>
                </a:solidFill>
              </a:rPr>
              <a:t>based on  </a:t>
            </a:r>
            <a:br>
              <a:rPr lang="de-DE" altLang="en-US" sz="2000" b="1" i="1">
                <a:solidFill>
                  <a:schemeClr val="accent2"/>
                </a:solidFill>
              </a:rPr>
            </a:br>
            <a:r>
              <a:rPr lang="de-DE" altLang="en-US" sz="2000" b="1" i="1">
                <a:solidFill>
                  <a:schemeClr val="accent2"/>
                </a:solidFill>
              </a:rPr>
              <a:t>commercial energy</a:t>
            </a:r>
            <a:r>
              <a:rPr lang="de-DE" altLang="en-US" sz="2000" i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35853" name="Line 13"/>
          <p:cNvSpPr>
            <a:spLocks noChangeShapeType="1"/>
          </p:cNvSpPr>
          <p:nvPr/>
        </p:nvSpPr>
        <p:spPr bwMode="auto">
          <a:xfrm>
            <a:off x="7996238" y="2720975"/>
            <a:ext cx="360362" cy="1655763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4" name="Line 14"/>
          <p:cNvSpPr>
            <a:spLocks noChangeShapeType="1"/>
          </p:cNvSpPr>
          <p:nvPr/>
        </p:nvSpPr>
        <p:spPr bwMode="auto">
          <a:xfrm>
            <a:off x="4035425" y="4881563"/>
            <a:ext cx="0" cy="863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5" name="Text Box 15"/>
          <p:cNvSpPr txBox="1">
            <a:spLocks noChangeArrowheads="1"/>
          </p:cNvSpPr>
          <p:nvPr/>
        </p:nvSpPr>
        <p:spPr bwMode="auto">
          <a:xfrm>
            <a:off x="3027363" y="4160838"/>
            <a:ext cx="1871662" cy="3476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en-US"/>
              <a:t>Sailing ship </a:t>
            </a:r>
          </a:p>
        </p:txBody>
      </p:sp>
      <p:sp>
        <p:nvSpPr>
          <p:cNvPr id="35856" name="Text Box 16"/>
          <p:cNvSpPr txBox="1">
            <a:spLocks noChangeArrowheads="1"/>
          </p:cNvSpPr>
          <p:nvPr/>
        </p:nvSpPr>
        <p:spPr bwMode="auto">
          <a:xfrm>
            <a:off x="5043488" y="4378325"/>
            <a:ext cx="1871662" cy="3476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en-US"/>
              <a:t>Steam machine </a:t>
            </a:r>
          </a:p>
        </p:txBody>
      </p:sp>
      <p:sp>
        <p:nvSpPr>
          <p:cNvPr id="35857" name="Line 17"/>
          <p:cNvSpPr>
            <a:spLocks noChangeShapeType="1"/>
          </p:cNvSpPr>
          <p:nvPr/>
        </p:nvSpPr>
        <p:spPr bwMode="auto">
          <a:xfrm>
            <a:off x="6124575" y="4810125"/>
            <a:ext cx="503238" cy="647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8" name="Text Box 18"/>
          <p:cNvSpPr txBox="1">
            <a:spLocks noChangeArrowheads="1"/>
          </p:cNvSpPr>
          <p:nvPr/>
        </p:nvSpPr>
        <p:spPr bwMode="auto">
          <a:xfrm>
            <a:off x="6051550" y="3368675"/>
            <a:ext cx="1871663" cy="3476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en-US"/>
              <a:t>Electricity, combustion engine  </a:t>
            </a:r>
          </a:p>
        </p:txBody>
      </p:sp>
      <p:sp>
        <p:nvSpPr>
          <p:cNvPr id="35859" name="Line 19"/>
          <p:cNvSpPr>
            <a:spLocks noChangeShapeType="1"/>
          </p:cNvSpPr>
          <p:nvPr/>
        </p:nvSpPr>
        <p:spPr bwMode="auto">
          <a:xfrm>
            <a:off x="7132638" y="4305300"/>
            <a:ext cx="431800" cy="647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0" name="Text Box 20"/>
          <p:cNvSpPr txBox="1">
            <a:spLocks noChangeArrowheads="1"/>
          </p:cNvSpPr>
          <p:nvPr/>
        </p:nvSpPr>
        <p:spPr bwMode="auto">
          <a:xfrm>
            <a:off x="755650" y="6021388"/>
            <a:ext cx="5616575" cy="3476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en-US" sz="2000" b="1" i="1">
                <a:solidFill>
                  <a:srgbClr val="009900"/>
                </a:solidFill>
              </a:rPr>
              <a:t>based  on non-commercial renewable energy</a:t>
            </a:r>
            <a:r>
              <a:rPr lang="de-DE" altLang="en-US" sz="2000" i="1">
                <a:solidFill>
                  <a:srgbClr val="33CC33"/>
                </a:solidFill>
              </a:rPr>
              <a:t> </a:t>
            </a:r>
          </a:p>
        </p:txBody>
      </p:sp>
      <p:sp>
        <p:nvSpPr>
          <p:cNvPr id="28693" name="Rectangle 21"/>
          <p:cNvSpPr>
            <a:spLocks noChangeArrowheads="1"/>
          </p:cNvSpPr>
          <p:nvPr/>
        </p:nvSpPr>
        <p:spPr bwMode="auto">
          <a:xfrm>
            <a:off x="900113" y="333375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en-US" sz="4400" b="1" dirty="0">
                <a:solidFill>
                  <a:schemeClr val="tx2"/>
                </a:solidFill>
              </a:rPr>
              <a:t> </a:t>
            </a:r>
            <a:r>
              <a:rPr lang="de-DE" altLang="en-US" sz="4000" b="1" dirty="0" smtClean="0">
                <a:solidFill>
                  <a:srgbClr val="FF0000"/>
                </a:solidFill>
              </a:rPr>
              <a:t>4. </a:t>
            </a:r>
            <a:r>
              <a:rPr lang="de-DE" altLang="en-US" sz="4000" b="1" dirty="0">
                <a:solidFill>
                  <a:srgbClr val="FF0000"/>
                </a:solidFill>
              </a:rPr>
              <a:t>Dynamics: </a:t>
            </a:r>
            <a:br>
              <a:rPr lang="de-DE" altLang="en-US" sz="4000" b="1" dirty="0">
                <a:solidFill>
                  <a:srgbClr val="FF0000"/>
                </a:solidFill>
              </a:rPr>
            </a:br>
            <a:r>
              <a:rPr lang="de-DE" altLang="en-US" sz="4000" b="1" dirty="0" err="1">
                <a:solidFill>
                  <a:srgbClr val="FF0000"/>
                </a:solidFill>
              </a:rPr>
              <a:t>Why</a:t>
            </a:r>
            <a:r>
              <a:rPr lang="de-DE" altLang="en-US" sz="4000" b="1" dirty="0">
                <a:solidFill>
                  <a:srgbClr val="FF0000"/>
                </a:solidFill>
              </a:rPr>
              <a:t> </a:t>
            </a:r>
            <a:r>
              <a:rPr lang="de-DE" altLang="en-US" sz="4000" b="1" dirty="0" err="1">
                <a:solidFill>
                  <a:srgbClr val="FF0000"/>
                </a:solidFill>
              </a:rPr>
              <a:t>history</a:t>
            </a:r>
            <a:r>
              <a:rPr lang="de-DE" altLang="en-US" sz="4000" b="1" dirty="0">
                <a:solidFill>
                  <a:srgbClr val="FF0000"/>
                </a:solidFill>
              </a:rPr>
              <a:t> </a:t>
            </a:r>
            <a:r>
              <a:rPr lang="de-DE" altLang="en-US" sz="4000" b="1" dirty="0" err="1">
                <a:solidFill>
                  <a:srgbClr val="FF0000"/>
                </a:solidFill>
              </a:rPr>
              <a:t>is</a:t>
            </a:r>
            <a:r>
              <a:rPr lang="de-DE" altLang="en-US" sz="4000" b="1" dirty="0">
                <a:solidFill>
                  <a:srgbClr val="FF0000"/>
                </a:solidFill>
              </a:rPr>
              <a:t> </a:t>
            </a:r>
            <a:r>
              <a:rPr lang="de-DE" altLang="en-US" sz="4000" b="1" dirty="0" err="1">
                <a:solidFill>
                  <a:srgbClr val="FF0000"/>
                </a:solidFill>
              </a:rPr>
              <a:t>important</a:t>
            </a:r>
            <a:endParaRPr lang="de-DE" altLang="en-US" sz="4000" b="1" dirty="0">
              <a:solidFill>
                <a:srgbClr val="FF0000"/>
              </a:solidFill>
            </a:endParaRPr>
          </a:p>
        </p:txBody>
      </p:sp>
      <p:sp>
        <p:nvSpPr>
          <p:cNvPr id="28694" name="Text Box 22"/>
          <p:cNvSpPr txBox="1">
            <a:spLocks noChangeArrowheads="1"/>
          </p:cNvSpPr>
          <p:nvPr/>
        </p:nvSpPr>
        <p:spPr bwMode="auto">
          <a:xfrm>
            <a:off x="6308725" y="5949950"/>
            <a:ext cx="2835275" cy="314325"/>
          </a:xfrm>
          <a:prstGeom prst="rect">
            <a:avLst/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de-DE" altLang="en-US" sz="1400" i="1"/>
              <a:t>Source: Nakicenovic/Haas (2010)</a:t>
            </a:r>
            <a:endParaRPr lang="de-AT" altLang="en-US" sz="1400" i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5" grpId="0" animBg="1"/>
      <p:bldP spid="35847" grpId="0" animBg="1"/>
      <p:bldP spid="35848" grpId="0" animBg="1"/>
      <p:bldP spid="35852" grpId="0" animBg="1"/>
      <p:bldP spid="35853" grpId="0" animBg="1"/>
      <p:bldP spid="35854" grpId="0" animBg="1"/>
      <p:bldP spid="35855" grpId="0" animBg="1"/>
      <p:bldP spid="35856" grpId="0" animBg="1"/>
      <p:bldP spid="35857" grpId="0" animBg="1"/>
      <p:bldP spid="35858" grpId="0" animBg="1"/>
      <p:bldP spid="35859" grpId="0" animBg="1"/>
      <p:bldP spid="3586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ChangeArrowheads="1"/>
          </p:cNvSpPr>
          <p:nvPr/>
        </p:nvSpPr>
        <p:spPr bwMode="auto">
          <a:xfrm>
            <a:off x="395288" y="1341438"/>
            <a:ext cx="8277225" cy="1800225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  <a:effectLst/>
        </p:spPr>
        <p:txBody>
          <a:bodyPr anchor="ctr">
            <a:spAutoFit/>
          </a:bodyPr>
          <a:lstStyle/>
          <a:p>
            <a:pPr algn="l" defTabSz="762000" eaLnBrk="0" hangingPunct="0">
              <a:tabLst>
                <a:tab pos="685800" algn="l"/>
              </a:tabLst>
              <a:defRPr/>
            </a:pPr>
            <a:r>
              <a:rPr lang="en-US" sz="28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For the longest period in history:</a:t>
            </a:r>
            <a:br>
              <a:rPr lang="en-US" sz="28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</a:br>
            <a:r>
              <a:rPr lang="en-US" sz="28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Main sources of energy  human and animal work, biomass (fire), mechanical wind and water.</a:t>
            </a:r>
          </a:p>
          <a:p>
            <a:pPr algn="l" defTabSz="762000" eaLnBrk="0" hangingPunct="0">
              <a:tabLst>
                <a:tab pos="685800" algn="l"/>
              </a:tabLst>
              <a:defRPr/>
            </a:pPr>
            <a:endParaRPr lang="en-US" sz="28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117763" name="Text Box 3"/>
          <p:cNvSpPr txBox="1">
            <a:spLocks noChangeArrowheads="1"/>
          </p:cNvSpPr>
          <p:nvPr/>
        </p:nvSpPr>
        <p:spPr bwMode="auto">
          <a:xfrm>
            <a:off x="0" y="-26988"/>
            <a:ext cx="9144000" cy="1311276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de-AT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</a:t>
            </a: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From Antiquity to</a:t>
            </a:r>
            <a:b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the Steam Age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95288" y="3141663"/>
            <a:ext cx="8277225" cy="946150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  <a:effectLst/>
        </p:spPr>
        <p:txBody>
          <a:bodyPr anchor="ctr">
            <a:spAutoFit/>
          </a:bodyPr>
          <a:lstStyle/>
          <a:p>
            <a:pPr algn="l" defTabSz="762000" eaLnBrk="0" hangingPunct="0">
              <a:buSzPct val="120000"/>
              <a:tabLst>
                <a:tab pos="685800" algn="l"/>
              </a:tabLst>
              <a:defRPr/>
            </a:pPr>
            <a:r>
              <a:rPr lang="en-US" sz="28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Reasons for the humble improvements in energy use and technologies: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95288" y="3789363"/>
            <a:ext cx="8277225" cy="1373187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  <a:effectLst/>
        </p:spPr>
        <p:txBody>
          <a:bodyPr anchor="ctr">
            <a:spAutoFit/>
          </a:bodyPr>
          <a:lstStyle/>
          <a:p>
            <a:pPr algn="l" defTabSz="762000" eaLnBrk="0" hangingPunct="0">
              <a:buSzPct val="120000"/>
              <a:tabLst>
                <a:tab pos="685800" algn="l"/>
              </a:tabLst>
              <a:defRPr/>
            </a:pPr>
            <a:endParaRPr lang="en-US" sz="28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algn="l" defTabSz="762000" eaLnBrk="0" hangingPunct="0">
              <a:buSzPct val="120000"/>
              <a:buFontTx/>
              <a:buChar char="•"/>
              <a:tabLst>
                <a:tab pos="685800" algn="l"/>
              </a:tabLst>
              <a:defRPr/>
            </a:pPr>
            <a:r>
              <a:rPr lang="en-US" sz="28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 Work of many served only a few due to generally  	highly hierarchal social structures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39750" y="4770438"/>
            <a:ext cx="8277225" cy="946150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  <a:effectLst/>
        </p:spPr>
        <p:txBody>
          <a:bodyPr anchor="ctr">
            <a:spAutoFit/>
          </a:bodyPr>
          <a:lstStyle/>
          <a:p>
            <a:pPr algn="l" defTabSz="762000" eaLnBrk="0" hangingPunct="0">
              <a:buSzPct val="120000"/>
              <a:tabLst>
                <a:tab pos="685800" algn="l"/>
              </a:tabLst>
              <a:defRPr/>
            </a:pPr>
            <a:endParaRPr lang="en-US" sz="28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algn="l" defTabSz="762000" eaLnBrk="0" hangingPunct="0">
              <a:buSzPct val="120000"/>
              <a:buFontTx/>
              <a:buChar char="•"/>
              <a:tabLst>
                <a:tab pos="685800" algn="l"/>
              </a:tabLst>
              <a:defRPr/>
            </a:pPr>
            <a:r>
              <a:rPr lang="en-US" sz="28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General dislike of purpose-oriented technology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42925" y="5240338"/>
            <a:ext cx="8277225" cy="1501775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  <a:effectLst/>
        </p:spPr>
        <p:txBody>
          <a:bodyPr anchor="ctr">
            <a:spAutoFit/>
          </a:bodyPr>
          <a:lstStyle/>
          <a:p>
            <a:pPr algn="l" defTabSz="762000" eaLnBrk="0" hangingPunct="0">
              <a:buSzPct val="120000"/>
              <a:tabLst>
                <a:tab pos="685800" algn="l"/>
              </a:tabLst>
              <a:defRPr/>
            </a:pPr>
            <a:endParaRPr lang="en-US" sz="28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algn="l" defTabSz="762000" eaLnBrk="0" hangingPunct="0">
              <a:spcBef>
                <a:spcPct val="30000"/>
              </a:spcBef>
              <a:buSzPct val="120000"/>
              <a:buFontTx/>
              <a:buChar char="•"/>
              <a:tabLst>
                <a:tab pos="685800" algn="l"/>
              </a:tabLst>
              <a:defRPr/>
            </a:pPr>
            <a:r>
              <a:rPr lang="en-US" sz="28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 Low population densities and lack of population 	growth to accumulate knowledge!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701675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4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Steam Engine</a:t>
            </a:r>
          </a:p>
        </p:txBody>
      </p:sp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914400" y="1004888"/>
            <a:ext cx="1371600" cy="3667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>
                <a:solidFill>
                  <a:schemeClr val="bg2"/>
                </a:solidFill>
                <a:latin typeface="Times New Roman" pitchFamily="18" charset="0"/>
              </a:rPr>
              <a:t>Papin (1690)</a:t>
            </a:r>
          </a:p>
        </p:txBody>
      </p:sp>
      <p:sp>
        <p:nvSpPr>
          <p:cNvPr id="30724" name="Rectangle 5"/>
          <p:cNvSpPr>
            <a:spLocks noChangeArrowheads="1"/>
          </p:cNvSpPr>
          <p:nvPr/>
        </p:nvSpPr>
        <p:spPr bwMode="auto">
          <a:xfrm>
            <a:off x="2895600" y="990600"/>
            <a:ext cx="1892300" cy="3667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>
                <a:solidFill>
                  <a:schemeClr val="bg2"/>
                </a:solidFill>
                <a:latin typeface="Times New Roman" pitchFamily="18" charset="0"/>
              </a:rPr>
              <a:t>Newcomen (1712)</a:t>
            </a:r>
          </a:p>
        </p:txBody>
      </p:sp>
      <p:sp>
        <p:nvSpPr>
          <p:cNvPr id="30725" name="Rectangle 6"/>
          <p:cNvSpPr>
            <a:spLocks noChangeArrowheads="1"/>
          </p:cNvSpPr>
          <p:nvPr/>
        </p:nvSpPr>
        <p:spPr bwMode="auto">
          <a:xfrm>
            <a:off x="6629400" y="990600"/>
            <a:ext cx="1295400" cy="3667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>
                <a:solidFill>
                  <a:schemeClr val="bg2"/>
                </a:solidFill>
                <a:latin typeface="Times New Roman" pitchFamily="18" charset="0"/>
              </a:rPr>
              <a:t>Watt (1769)</a:t>
            </a:r>
          </a:p>
        </p:txBody>
      </p:sp>
      <p:pic>
        <p:nvPicPr>
          <p:cNvPr id="30726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836613"/>
            <a:ext cx="8661400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ext Box 2"/>
          <p:cNvSpPr txBox="1">
            <a:spLocks noChangeArrowheads="1"/>
          </p:cNvSpPr>
          <p:nvPr/>
        </p:nvSpPr>
        <p:spPr bwMode="auto">
          <a:xfrm>
            <a:off x="-612775" y="50800"/>
            <a:ext cx="9144000" cy="641350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6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Electricity – THE energy carrier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619250" y="4292600"/>
            <a:ext cx="2665413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2000">
                <a:latin typeface="Arial Unicode MS" pitchFamily="34" charset="-128"/>
              </a:rPr>
              <a:t>Otto v. Guericke </a:t>
            </a:r>
          </a:p>
        </p:txBody>
      </p:sp>
      <p:pic>
        <p:nvPicPr>
          <p:cNvPr id="3174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836613"/>
            <a:ext cx="2967038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052513"/>
            <a:ext cx="4427538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60" name="Text Box 8"/>
          <p:cNvSpPr txBox="1">
            <a:spLocks noChangeArrowheads="1"/>
          </p:cNvSpPr>
          <p:nvPr/>
        </p:nvSpPr>
        <p:spPr bwMode="auto">
          <a:xfrm>
            <a:off x="0" y="5229225"/>
            <a:ext cx="9144000" cy="1311275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4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Electricity – THE universal technology for providing energy services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6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0" y="115888"/>
            <a:ext cx="9144000" cy="1311275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4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 new era of mobility: oil and combustion engine</a:t>
            </a: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4140200" y="5300663"/>
            <a:ext cx="4319588" cy="701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2000">
                <a:latin typeface="Arial Unicode MS" pitchFamily="34" charset="-128"/>
              </a:rPr>
              <a:t>Oil products in vehicles end of </a:t>
            </a:r>
          </a:p>
          <a:p>
            <a:pPr algn="l" eaLnBrk="1" hangingPunct="1"/>
            <a:r>
              <a:rPr lang="en-US" altLang="en-US" sz="2000">
                <a:latin typeface="Arial Unicode MS" pitchFamily="34" charset="-128"/>
              </a:rPr>
              <a:t>19</a:t>
            </a:r>
            <a:r>
              <a:rPr lang="en-US" altLang="en-US" sz="2000" baseline="30000">
                <a:latin typeface="Arial Unicode MS" pitchFamily="34" charset="-128"/>
              </a:rPr>
              <a:t>th</a:t>
            </a:r>
            <a:r>
              <a:rPr lang="en-US" altLang="en-US" sz="2000">
                <a:latin typeface="Arial Unicode MS" pitchFamily="34" charset="-128"/>
              </a:rPr>
              <a:t> century, begin of 20th century</a:t>
            </a:r>
          </a:p>
        </p:txBody>
      </p:sp>
      <p:pic>
        <p:nvPicPr>
          <p:cNvPr id="3277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700213"/>
            <a:ext cx="4716463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341438"/>
            <a:ext cx="2865437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179388" y="582613"/>
            <a:ext cx="8277225" cy="3830637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  <a:effectLst/>
        </p:spPr>
        <p:txBody>
          <a:bodyPr anchor="ctr">
            <a:spAutoFit/>
          </a:bodyPr>
          <a:lstStyle/>
          <a:p>
            <a:pPr algn="l" defTabSz="762000" eaLnBrk="0" hangingPunct="0">
              <a:tabLst>
                <a:tab pos="685800" algn="l"/>
              </a:tabLst>
              <a:defRPr/>
            </a:pPr>
            <a:r>
              <a:rPr 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Wood crises:</a:t>
            </a:r>
          </a:p>
          <a:p>
            <a:pPr algn="l" defTabSz="762000" eaLnBrk="0" hangingPunct="0">
              <a:buFontTx/>
              <a:buChar char="•"/>
              <a:tabLst>
                <a:tab pos="685800" algn="l"/>
              </a:tabLst>
              <a:defRPr/>
            </a:pPr>
            <a:r>
              <a:rPr lang="en-US" sz="28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7000 – 0 BT: Deforestation </a:t>
            </a:r>
            <a:br>
              <a:rPr lang="en-US" sz="24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4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along coasts;</a:t>
            </a:r>
          </a:p>
          <a:p>
            <a:pPr algn="l" defTabSz="762000" eaLnBrk="0" hangingPunct="0">
              <a:buFontTx/>
              <a:buChar char="•"/>
              <a:tabLst>
                <a:tab pos="685800" algn="l"/>
              </a:tabLst>
              <a:defRPr/>
            </a:pPr>
            <a:r>
              <a:rPr lang="en-US" sz="24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1500 – 1700: England, Germany</a:t>
            </a:r>
          </a:p>
          <a:p>
            <a:pPr algn="l" defTabSz="762000" eaLnBrk="0" hangingPunct="0">
              <a:buFontTx/>
              <a:buChar char="•"/>
              <a:tabLst>
                <a:tab pos="685800" algn="l"/>
              </a:tabLst>
              <a:defRPr/>
            </a:pPr>
            <a:r>
              <a:rPr lang="en-US" sz="24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Today: Africa, India… </a:t>
            </a:r>
          </a:p>
          <a:p>
            <a:pPr algn="l" defTabSz="762000" eaLnBrk="0" hangingPunct="0">
              <a:tabLst>
                <a:tab pos="685800" algn="l"/>
              </a:tabLst>
              <a:defRPr/>
            </a:pP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major reasons:  </a:t>
            </a:r>
          </a:p>
          <a:p>
            <a:pPr algn="l" defTabSz="762000" eaLnBrk="0" hangingPunct="0">
              <a:spcBef>
                <a:spcPct val="30000"/>
              </a:spcBef>
              <a:buSzPct val="120000"/>
              <a:buFontTx/>
              <a:buChar char="•"/>
              <a:tabLst>
                <a:tab pos="685800" algn="l"/>
              </a:tabLst>
              <a:defRPr/>
            </a:pPr>
            <a:r>
              <a:rPr lang="en-US" sz="24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non-sustainable use;</a:t>
            </a:r>
          </a:p>
          <a:p>
            <a:pPr algn="l" defTabSz="762000" eaLnBrk="0" hangingPunct="0">
              <a:spcBef>
                <a:spcPct val="30000"/>
              </a:spcBef>
              <a:buSzPct val="120000"/>
              <a:buFontTx/>
              <a:buChar char="•"/>
              <a:tabLst>
                <a:tab pos="685800" algn="l"/>
              </a:tabLst>
              <a:defRPr/>
            </a:pPr>
            <a:r>
              <a:rPr lang="en-US" sz="24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distance to place of use, transport, lack of infrastructure, </a:t>
            </a:r>
          </a:p>
          <a:p>
            <a:pPr algn="l" defTabSz="762000" eaLnBrk="0" hangingPunct="0">
              <a:spcBef>
                <a:spcPct val="30000"/>
              </a:spcBef>
              <a:buSzPct val="120000"/>
              <a:buFontTx/>
              <a:buChar char="•"/>
              <a:tabLst>
                <a:tab pos="685800" algn="l"/>
              </a:tabLst>
              <a:defRPr/>
            </a:pPr>
            <a:r>
              <a:rPr lang="en-US" sz="24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inefficient use; </a:t>
            </a:r>
          </a:p>
        </p:txBody>
      </p:sp>
      <p:sp>
        <p:nvSpPr>
          <p:cNvPr id="119811" name="Text Box 3"/>
          <p:cNvSpPr txBox="1">
            <a:spLocks noChangeArrowheads="1"/>
          </p:cNvSpPr>
          <p:nvPr/>
        </p:nvSpPr>
        <p:spPr bwMode="auto">
          <a:xfrm>
            <a:off x="0" y="188913"/>
            <a:ext cx="9144000" cy="701675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de-AT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</a:t>
            </a:r>
            <a:r>
              <a:rPr lang="en-US" sz="4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Energy crises 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6308725" y="6543675"/>
            <a:ext cx="2835275" cy="314325"/>
          </a:xfrm>
          <a:prstGeom prst="rect">
            <a:avLst/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de-DE" altLang="en-US" sz="1400" i="1"/>
              <a:t>Source: Nakicenovic/Haas (2010)</a:t>
            </a:r>
            <a:endParaRPr lang="de-AT" altLang="en-US" sz="1400" i="1"/>
          </a:p>
        </p:txBody>
      </p:sp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860800"/>
            <a:ext cx="5761037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908050"/>
            <a:ext cx="4284662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5" name="Rectangle 7"/>
          <p:cNvSpPr>
            <a:spLocks noChangeArrowheads="1"/>
          </p:cNvSpPr>
          <p:nvPr/>
        </p:nvSpPr>
        <p:spPr bwMode="auto">
          <a:xfrm>
            <a:off x="250825" y="4292600"/>
            <a:ext cx="8277225" cy="1311275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  <a:effectLst/>
        </p:spPr>
        <p:txBody>
          <a:bodyPr anchor="ctr">
            <a:spAutoFit/>
          </a:bodyPr>
          <a:lstStyle/>
          <a:p>
            <a:pPr algn="l" defTabSz="762000" eaLnBrk="0" hangingPunct="0">
              <a:tabLst>
                <a:tab pos="685800" algn="l"/>
              </a:tabLst>
              <a:defRPr/>
            </a:pPr>
            <a:r>
              <a:rPr 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Coal crises:</a:t>
            </a:r>
          </a:p>
          <a:p>
            <a:pPr algn="l" defTabSz="762000" eaLnBrk="0" hangingPunct="0">
              <a:buFontTx/>
              <a:buChar char="•"/>
              <a:tabLst>
                <a:tab pos="685800" algn="l"/>
              </a:tabLst>
              <a:defRPr/>
            </a:pPr>
            <a:r>
              <a:rPr lang="en-US" sz="28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1870…</a:t>
            </a:r>
            <a:br>
              <a:rPr lang="en-US" sz="24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9816" name="Rectangle 8"/>
          <p:cNvSpPr>
            <a:spLocks noChangeArrowheads="1"/>
          </p:cNvSpPr>
          <p:nvPr/>
        </p:nvSpPr>
        <p:spPr bwMode="auto">
          <a:xfrm>
            <a:off x="323850" y="5181600"/>
            <a:ext cx="8277225" cy="1676400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  <a:effectLst/>
        </p:spPr>
        <p:txBody>
          <a:bodyPr anchor="ctr">
            <a:spAutoFit/>
          </a:bodyPr>
          <a:lstStyle/>
          <a:p>
            <a:pPr algn="l" defTabSz="762000" eaLnBrk="0" hangingPunct="0">
              <a:tabLst>
                <a:tab pos="685800" algn="l"/>
              </a:tabLst>
              <a:defRPr/>
            </a:pPr>
            <a:r>
              <a:rPr 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Oil crises:</a:t>
            </a:r>
          </a:p>
          <a:p>
            <a:pPr algn="l" defTabSz="762000" eaLnBrk="0" hangingPunct="0">
              <a:buFontTx/>
              <a:buChar char="•"/>
              <a:tabLst>
                <a:tab pos="685800" algn="l"/>
              </a:tabLst>
              <a:defRPr/>
            </a:pPr>
            <a:r>
              <a:rPr lang="en-US" sz="28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1973, 1979,</a:t>
            </a:r>
            <a:br>
              <a:rPr lang="en-US" sz="24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4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2005 (?) …</a:t>
            </a:r>
            <a:br>
              <a:rPr lang="en-US" sz="24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fld id="{C53D7640-4D5D-4712-936C-3CA3532A0E84}" type="slidenum">
              <a:rPr lang="de-AT" altLang="de-DE" sz="1400" smtClean="0"/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t>36</a:t>
            </a:fld>
            <a:endParaRPr lang="de-AT" altLang="de-DE" sz="1400" smtClean="0"/>
          </a:p>
        </p:txBody>
      </p:sp>
      <p:pic>
        <p:nvPicPr>
          <p:cNvPr id="5017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3" y="3175"/>
            <a:ext cx="46767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491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900113" y="25400"/>
            <a:ext cx="74882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4000" b="1" smtClean="0">
                <a:solidFill>
                  <a:srgbClr val="FF0000"/>
                </a:solidFill>
              </a:rPr>
              <a:t>World: Primary energy</a:t>
            </a:r>
          </a:p>
        </p:txBody>
      </p:sp>
      <p:sp>
        <p:nvSpPr>
          <p:cNvPr id="55299" name="Text Box 7"/>
          <p:cNvSpPr txBox="1">
            <a:spLocks noChangeArrowheads="1"/>
          </p:cNvSpPr>
          <p:nvPr/>
        </p:nvSpPr>
        <p:spPr bwMode="auto">
          <a:xfrm rot="-5400000">
            <a:off x="7880350" y="2797176"/>
            <a:ext cx="1984375" cy="368300"/>
          </a:xfrm>
          <a:prstGeom prst="rect">
            <a:avLst/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en-US" sz="1800" i="1" smtClean="0"/>
              <a:t>Source: IEA 2016</a:t>
            </a:r>
            <a:endParaRPr lang="de-AT" altLang="en-US" sz="1800" i="1" smtClean="0"/>
          </a:p>
        </p:txBody>
      </p:sp>
      <p:sp>
        <p:nvSpPr>
          <p:cNvPr id="184328" name="Text Box 8"/>
          <p:cNvSpPr txBox="1">
            <a:spLocks noChangeArrowheads="1"/>
          </p:cNvSpPr>
          <p:nvPr/>
        </p:nvSpPr>
        <p:spPr bwMode="auto">
          <a:xfrm>
            <a:off x="319088" y="5330825"/>
            <a:ext cx="8553450" cy="138588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defRPr/>
            </a:pPr>
            <a:r>
              <a:rPr lang="de-DE" altLang="en-US" sz="2800" b="1" i="1" dirty="0" smtClean="0"/>
              <a:t> </a:t>
            </a:r>
            <a:r>
              <a:rPr lang="de-DE" altLang="en-US" sz="2800" b="1" i="1" dirty="0" smtClean="0">
                <a:solidFill>
                  <a:schemeClr val="bg2"/>
                </a:solidFill>
                <a:effectLst/>
              </a:rPr>
              <a:t>Total </a:t>
            </a:r>
            <a:r>
              <a:rPr lang="de-DE" altLang="en-US" sz="2800" b="1" i="1" dirty="0" err="1" smtClean="0">
                <a:solidFill>
                  <a:schemeClr val="bg2"/>
                </a:solidFill>
                <a:effectLst/>
              </a:rPr>
              <a:t>primary</a:t>
            </a:r>
            <a:r>
              <a:rPr lang="de-DE" altLang="en-US" sz="2800" b="1" i="1" dirty="0" smtClean="0">
                <a:solidFill>
                  <a:schemeClr val="bg2"/>
                </a:solidFill>
                <a:effectLst/>
              </a:rPr>
              <a:t> </a:t>
            </a:r>
            <a:r>
              <a:rPr lang="de-DE" altLang="en-US" sz="2800" b="1" i="1" dirty="0" err="1" smtClean="0">
                <a:solidFill>
                  <a:schemeClr val="bg2"/>
                </a:solidFill>
                <a:effectLst/>
              </a:rPr>
              <a:t>energy</a:t>
            </a:r>
            <a:r>
              <a:rPr lang="de-DE" altLang="en-US" sz="2800" b="1" i="1" dirty="0" smtClean="0">
                <a:solidFill>
                  <a:schemeClr val="bg2"/>
                </a:solidFill>
                <a:effectLst/>
              </a:rPr>
              <a:t> </a:t>
            </a:r>
            <a:r>
              <a:rPr lang="de-DE" altLang="en-US" sz="2800" b="1" i="1" dirty="0" err="1" smtClean="0">
                <a:solidFill>
                  <a:schemeClr val="bg2"/>
                </a:solidFill>
                <a:effectLst/>
              </a:rPr>
              <a:t>demand</a:t>
            </a:r>
            <a:r>
              <a:rPr lang="de-DE" altLang="en-US" sz="2800" b="1" i="1" dirty="0" smtClean="0">
                <a:solidFill>
                  <a:schemeClr val="bg2"/>
                </a:solidFill>
                <a:effectLst/>
              </a:rPr>
              <a:t> </a:t>
            </a:r>
            <a:r>
              <a:rPr lang="de-DE" altLang="en-US" sz="2800" b="1" i="1" dirty="0" err="1" smtClean="0">
                <a:solidFill>
                  <a:schemeClr val="bg2"/>
                </a:solidFill>
                <a:effectLst/>
              </a:rPr>
              <a:t>more</a:t>
            </a:r>
            <a:r>
              <a:rPr lang="de-DE" altLang="en-US" sz="2800" b="1" i="1" dirty="0" smtClean="0">
                <a:solidFill>
                  <a:schemeClr val="bg2"/>
                </a:solidFill>
                <a:effectLst/>
              </a:rPr>
              <a:t> </a:t>
            </a:r>
            <a:r>
              <a:rPr lang="de-DE" altLang="en-US" sz="2800" b="1" i="1" dirty="0" err="1" smtClean="0">
                <a:solidFill>
                  <a:schemeClr val="bg2"/>
                </a:solidFill>
                <a:effectLst/>
              </a:rPr>
              <a:t>than</a:t>
            </a:r>
            <a:r>
              <a:rPr lang="de-DE" altLang="en-US" sz="2800" b="1" i="1" dirty="0" smtClean="0">
                <a:solidFill>
                  <a:schemeClr val="bg2"/>
                </a:solidFill>
                <a:effectLst/>
              </a:rPr>
              <a:t>  </a:t>
            </a:r>
            <a:br>
              <a:rPr lang="de-DE" altLang="en-US" sz="2800" b="1" i="1" dirty="0" smtClean="0">
                <a:solidFill>
                  <a:schemeClr val="bg2"/>
                </a:solidFill>
                <a:effectLst/>
              </a:rPr>
            </a:br>
            <a:r>
              <a:rPr lang="de-DE" altLang="en-US" sz="2800" b="1" i="1" dirty="0" err="1" smtClean="0">
                <a:solidFill>
                  <a:schemeClr val="bg2"/>
                </a:solidFill>
                <a:effectLst/>
              </a:rPr>
              <a:t>doubled</a:t>
            </a:r>
            <a:r>
              <a:rPr lang="de-DE" altLang="en-US" sz="2800" b="1" i="1" dirty="0" smtClean="0">
                <a:solidFill>
                  <a:schemeClr val="bg2"/>
                </a:solidFill>
                <a:effectLst/>
              </a:rPr>
              <a:t> </a:t>
            </a:r>
            <a:r>
              <a:rPr lang="de-DE" altLang="en-US" sz="2800" b="1" i="1" dirty="0" err="1" smtClean="0">
                <a:solidFill>
                  <a:schemeClr val="bg2"/>
                </a:solidFill>
                <a:effectLst/>
              </a:rPr>
              <a:t>between</a:t>
            </a:r>
            <a:r>
              <a:rPr lang="de-DE" altLang="en-US" sz="2800" b="1" i="1" dirty="0" smtClean="0">
                <a:solidFill>
                  <a:schemeClr val="bg2"/>
                </a:solidFill>
                <a:effectLst/>
              </a:rPr>
              <a:t> 1973 </a:t>
            </a:r>
            <a:r>
              <a:rPr lang="de-DE" altLang="en-US" sz="2800" b="1" i="1" dirty="0" err="1" smtClean="0">
                <a:solidFill>
                  <a:schemeClr val="bg2"/>
                </a:solidFill>
                <a:effectLst/>
              </a:rPr>
              <a:t>and</a:t>
            </a:r>
            <a:r>
              <a:rPr lang="de-DE" altLang="en-US" sz="2800" b="1" i="1" dirty="0" smtClean="0">
                <a:solidFill>
                  <a:schemeClr val="bg2"/>
                </a:solidFill>
                <a:effectLst/>
              </a:rPr>
              <a:t> 2014;</a:t>
            </a:r>
          </a:p>
          <a:p>
            <a:pPr algn="ctr" eaLnBrk="1" hangingPunct="1">
              <a:spcBef>
                <a:spcPct val="0"/>
              </a:spcBef>
              <a:defRPr/>
            </a:pPr>
            <a:r>
              <a:rPr lang="de-DE" altLang="en-US" sz="2800" b="1" i="1" dirty="0" smtClean="0">
                <a:solidFill>
                  <a:schemeClr val="bg2"/>
                </a:solidFill>
                <a:effectLst/>
              </a:rPr>
              <a:t> </a:t>
            </a:r>
            <a:r>
              <a:rPr lang="de-DE" altLang="en-US" sz="2800" b="1" i="1" dirty="0" err="1" smtClean="0">
                <a:solidFill>
                  <a:schemeClr val="bg2"/>
                </a:solidFill>
                <a:effectLst/>
              </a:rPr>
              <a:t>Oil</a:t>
            </a:r>
            <a:r>
              <a:rPr lang="de-DE" altLang="en-US" sz="2800" b="1" i="1" dirty="0" smtClean="0">
                <a:solidFill>
                  <a:schemeClr val="bg2"/>
                </a:solidFill>
                <a:effectLst/>
              </a:rPr>
              <a:t> down (</a:t>
            </a:r>
            <a:r>
              <a:rPr lang="de-DE" altLang="en-US" sz="2800" b="1" i="1" dirty="0" err="1" smtClean="0">
                <a:solidFill>
                  <a:schemeClr val="bg2"/>
                </a:solidFill>
                <a:effectLst/>
              </a:rPr>
              <a:t>more</a:t>
            </a:r>
            <a:r>
              <a:rPr lang="de-DE" altLang="en-US" sz="2800" b="1" i="1" dirty="0" smtClean="0">
                <a:solidFill>
                  <a:schemeClr val="bg2"/>
                </a:solidFill>
                <a:effectLst/>
              </a:rPr>
              <a:t> </a:t>
            </a:r>
            <a:r>
              <a:rPr lang="de-DE" altLang="en-US" sz="2800" b="1" i="1" dirty="0" err="1" smtClean="0">
                <a:solidFill>
                  <a:schemeClr val="bg2"/>
                </a:solidFill>
                <a:effectLst/>
              </a:rPr>
              <a:t>than</a:t>
            </a:r>
            <a:r>
              <a:rPr lang="de-DE" altLang="en-US" sz="2800" b="1" i="1" dirty="0" smtClean="0">
                <a:solidFill>
                  <a:schemeClr val="bg2"/>
                </a:solidFill>
                <a:effectLst/>
              </a:rPr>
              <a:t> -30%!), Gas </a:t>
            </a:r>
            <a:r>
              <a:rPr lang="de-DE" altLang="en-US" sz="2800" b="1" i="1" dirty="0" err="1" smtClean="0">
                <a:solidFill>
                  <a:schemeClr val="bg2"/>
                </a:solidFill>
                <a:effectLst/>
              </a:rPr>
              <a:t>up</a:t>
            </a:r>
            <a:r>
              <a:rPr lang="de-DE" altLang="en-US" sz="2800" b="1" i="1" dirty="0" smtClean="0">
                <a:solidFill>
                  <a:schemeClr val="bg2"/>
                </a:solidFill>
                <a:effectLst/>
              </a:rPr>
              <a:t>, </a:t>
            </a:r>
            <a:r>
              <a:rPr lang="de-DE" altLang="en-US" sz="2800" b="1" i="1" dirty="0" err="1" smtClean="0">
                <a:solidFill>
                  <a:schemeClr val="bg2"/>
                </a:solidFill>
                <a:effectLst/>
              </a:rPr>
              <a:t>Coal</a:t>
            </a:r>
            <a:r>
              <a:rPr lang="de-DE" altLang="en-US" sz="2800" b="1" i="1" dirty="0" smtClean="0">
                <a:solidFill>
                  <a:schemeClr val="bg2"/>
                </a:solidFill>
                <a:effectLst/>
              </a:rPr>
              <a:t> </a:t>
            </a:r>
            <a:r>
              <a:rPr lang="de-DE" altLang="en-US" sz="2800" b="1" i="1" dirty="0" err="1" smtClean="0">
                <a:solidFill>
                  <a:schemeClr val="bg2"/>
                </a:solidFill>
                <a:effectLst/>
              </a:rPr>
              <a:t>up</a:t>
            </a:r>
            <a:r>
              <a:rPr lang="de-DE" altLang="en-US" sz="2800" b="1" i="1" dirty="0" smtClean="0">
                <a:solidFill>
                  <a:schemeClr val="bg2"/>
                </a:solidFill>
                <a:effectLst/>
              </a:rPr>
              <a:t>!  </a:t>
            </a:r>
          </a:p>
        </p:txBody>
      </p:sp>
      <p:sp>
        <p:nvSpPr>
          <p:cNvPr id="55301" name="Text Box 9"/>
          <p:cNvSpPr txBox="1">
            <a:spLocks noChangeArrowheads="1"/>
          </p:cNvSpPr>
          <p:nvPr/>
        </p:nvSpPr>
        <p:spPr bwMode="auto">
          <a:xfrm>
            <a:off x="1547813" y="4581525"/>
            <a:ext cx="1800225" cy="479425"/>
          </a:xfrm>
          <a:prstGeom prst="rect">
            <a:avLst/>
          </a:prstGeom>
          <a:solidFill>
            <a:srgbClr val="FFFFFF"/>
          </a:solidFill>
          <a:ln w="222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de-DE" altLang="en-US" sz="2400" b="1" smtClean="0"/>
              <a:t>6115  Mtoe </a:t>
            </a:r>
          </a:p>
        </p:txBody>
      </p:sp>
      <p:sp>
        <p:nvSpPr>
          <p:cNvPr id="55302" name="Text Box 10"/>
          <p:cNvSpPr txBox="1">
            <a:spLocks noChangeArrowheads="1"/>
          </p:cNvSpPr>
          <p:nvPr/>
        </p:nvSpPr>
        <p:spPr bwMode="auto">
          <a:xfrm>
            <a:off x="5795963" y="4581525"/>
            <a:ext cx="1944687" cy="461963"/>
          </a:xfrm>
          <a:prstGeom prst="rect">
            <a:avLst/>
          </a:prstGeom>
          <a:solidFill>
            <a:srgbClr val="FFFFFF"/>
          </a:solidFill>
          <a:ln w="222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de-DE" altLang="en-US" sz="2400" b="1" smtClean="0"/>
              <a:t>13371  Mtoe </a:t>
            </a:r>
          </a:p>
        </p:txBody>
      </p:sp>
      <p:sp>
        <p:nvSpPr>
          <p:cNvPr id="55303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fld id="{C1F6798A-33DE-45F9-B58B-798AFE240A35}" type="slidenum">
              <a:rPr lang="de-AT" altLang="de-DE" sz="1400" smtClean="0"/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t>37</a:t>
            </a:fld>
            <a:endParaRPr lang="de-AT" altLang="de-DE" sz="1400" smtClean="0"/>
          </a:p>
        </p:txBody>
      </p:sp>
      <p:pic>
        <p:nvPicPr>
          <p:cNvPr id="51208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981075"/>
            <a:ext cx="8259762" cy="436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05" name="Text Box 12"/>
          <p:cNvSpPr txBox="1">
            <a:spLocks noChangeArrowheads="1"/>
          </p:cNvSpPr>
          <p:nvPr/>
        </p:nvSpPr>
        <p:spPr bwMode="auto">
          <a:xfrm>
            <a:off x="6372225" y="981075"/>
            <a:ext cx="1008063" cy="5222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de-DE" altLang="en-US" sz="2800" b="1" smtClean="0"/>
              <a:t>2014</a:t>
            </a:r>
          </a:p>
        </p:txBody>
      </p:sp>
      <p:sp>
        <p:nvSpPr>
          <p:cNvPr id="55306" name="Text Box 11"/>
          <p:cNvSpPr txBox="1">
            <a:spLocks noChangeArrowheads="1"/>
          </p:cNvSpPr>
          <p:nvPr/>
        </p:nvSpPr>
        <p:spPr bwMode="auto">
          <a:xfrm>
            <a:off x="2195513" y="981075"/>
            <a:ext cx="1008062" cy="519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de-DE" altLang="en-US" sz="2800" b="1" smtClean="0"/>
              <a:t>1973</a:t>
            </a:r>
          </a:p>
        </p:txBody>
      </p:sp>
      <p:sp>
        <p:nvSpPr>
          <p:cNvPr id="12" name="Ellipse 11"/>
          <p:cNvSpPr>
            <a:spLocks noChangeArrowheads="1"/>
          </p:cNvSpPr>
          <p:nvPr/>
        </p:nvSpPr>
        <p:spPr bwMode="auto">
          <a:xfrm>
            <a:off x="1147763" y="3297238"/>
            <a:ext cx="2919412" cy="1354137"/>
          </a:xfrm>
          <a:prstGeom prst="ellipse">
            <a:avLst/>
          </a:prstGeom>
          <a:noFill/>
          <a:ln w="476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de-DE" altLang="de-DE" sz="1800" smtClean="0"/>
          </a:p>
        </p:txBody>
      </p:sp>
      <p:sp>
        <p:nvSpPr>
          <p:cNvPr id="13" name="Ellipse 12"/>
          <p:cNvSpPr>
            <a:spLocks noChangeArrowheads="1"/>
          </p:cNvSpPr>
          <p:nvPr/>
        </p:nvSpPr>
        <p:spPr bwMode="auto">
          <a:xfrm>
            <a:off x="5468938" y="3436938"/>
            <a:ext cx="2919412" cy="1354137"/>
          </a:xfrm>
          <a:prstGeom prst="ellipse">
            <a:avLst/>
          </a:prstGeom>
          <a:noFill/>
          <a:ln w="476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de-DE" altLang="de-DE" sz="1800" smtClean="0"/>
          </a:p>
        </p:txBody>
      </p:sp>
    </p:spTree>
    <p:extLst>
      <p:ext uri="{BB962C8B-B14F-4D97-AF65-F5344CB8AC3E}">
        <p14:creationId xmlns:p14="http://schemas.microsoft.com/office/powerpoint/2010/main" val="195672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28" grpId="0" animBg="1"/>
      <p:bldP spid="12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1044575"/>
            <a:ext cx="8042275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27" name="Rectangle 2"/>
          <p:cNvSpPr>
            <a:spLocks noChangeArrowheads="1"/>
          </p:cNvSpPr>
          <p:nvPr/>
        </p:nvSpPr>
        <p:spPr bwMode="auto">
          <a:xfrm>
            <a:off x="663575" y="144092"/>
            <a:ext cx="74882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FF0000"/>
                </a:solidFill>
                <a:effectLst/>
                <a:latin typeface="Arial" pitchFamily="34" charset="0"/>
              </a:rPr>
              <a:t>World: Final energy</a:t>
            </a:r>
          </a:p>
        </p:txBody>
      </p:sp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407988" y="5157788"/>
            <a:ext cx="8543925" cy="13843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de-DE" altLang="en-US" sz="2800" b="1" i="1" dirty="0" smtClean="0">
                <a:solidFill>
                  <a:schemeClr val="bg2"/>
                </a:solidFill>
              </a:rPr>
              <a:t> The </a:t>
            </a:r>
            <a:r>
              <a:rPr lang="de-DE" altLang="en-US" sz="2800" b="1" i="1" dirty="0" err="1" smtClean="0">
                <a:solidFill>
                  <a:schemeClr val="bg2"/>
                </a:solidFill>
              </a:rPr>
              <a:t>share</a:t>
            </a:r>
            <a:r>
              <a:rPr lang="de-DE" altLang="en-US" sz="2800" b="1" i="1" dirty="0" smtClean="0">
                <a:solidFill>
                  <a:schemeClr val="bg2"/>
                </a:solidFill>
              </a:rPr>
              <a:t> </a:t>
            </a:r>
            <a:r>
              <a:rPr lang="de-DE" altLang="en-US" sz="2800" b="1" i="1" dirty="0" err="1" smtClean="0">
                <a:solidFill>
                  <a:schemeClr val="bg2"/>
                </a:solidFill>
              </a:rPr>
              <a:t>of</a:t>
            </a:r>
            <a:r>
              <a:rPr lang="de-DE" altLang="en-US" sz="2800" b="1" i="1" dirty="0" smtClean="0">
                <a:solidFill>
                  <a:schemeClr val="bg2"/>
                </a:solidFill>
              </a:rPr>
              <a:t> </a:t>
            </a:r>
            <a:r>
              <a:rPr lang="de-DE" altLang="en-US" sz="2800" b="1" i="1" dirty="0" err="1" smtClean="0">
                <a:solidFill>
                  <a:schemeClr val="bg2"/>
                </a:solidFill>
              </a:rPr>
              <a:t>electricity</a:t>
            </a:r>
            <a:r>
              <a:rPr lang="de-DE" altLang="en-US" sz="2800" b="1" i="1" dirty="0" smtClean="0">
                <a:solidFill>
                  <a:schemeClr val="bg2"/>
                </a:solidFill>
              </a:rPr>
              <a:t> </a:t>
            </a:r>
            <a:r>
              <a:rPr lang="de-DE" altLang="en-US" sz="2800" b="1" i="1" dirty="0" err="1" smtClean="0">
                <a:solidFill>
                  <a:schemeClr val="bg2"/>
                </a:solidFill>
              </a:rPr>
              <a:t>increases</a:t>
            </a:r>
            <a:r>
              <a:rPr lang="de-DE" altLang="en-US" sz="2800" b="1" i="1" dirty="0" smtClean="0">
                <a:solidFill>
                  <a:schemeClr val="bg2"/>
                </a:solidFill>
              </a:rPr>
              <a:t> </a:t>
            </a:r>
            <a:r>
              <a:rPr lang="de-DE" altLang="en-US" sz="2800" b="1" i="1" dirty="0" err="1" smtClean="0">
                <a:solidFill>
                  <a:schemeClr val="bg2"/>
                </a:solidFill>
              </a:rPr>
              <a:t>continuously</a:t>
            </a:r>
            <a:r>
              <a:rPr lang="de-DE" altLang="en-US" sz="2800" b="1" i="1" dirty="0" smtClean="0">
                <a:solidFill>
                  <a:schemeClr val="bg2"/>
                </a:solidFill>
              </a:rPr>
              <a:t>:</a:t>
            </a:r>
            <a:br>
              <a:rPr lang="de-DE" altLang="en-US" sz="2800" b="1" i="1" dirty="0" smtClean="0">
                <a:solidFill>
                  <a:schemeClr val="bg2"/>
                </a:solidFill>
              </a:rPr>
            </a:br>
            <a:r>
              <a:rPr lang="de-DE" altLang="en-US" sz="2800" b="1" i="1" dirty="0" smtClean="0">
                <a:solidFill>
                  <a:schemeClr val="bg2"/>
                </a:solidFill>
              </a:rPr>
              <a:t>   In 2014 </a:t>
            </a:r>
            <a:r>
              <a:rPr lang="de-DE" altLang="en-US" sz="2800" b="1" i="1" dirty="0" err="1" smtClean="0">
                <a:solidFill>
                  <a:schemeClr val="bg2"/>
                </a:solidFill>
              </a:rPr>
              <a:t>twice</a:t>
            </a:r>
            <a:r>
              <a:rPr lang="de-DE" altLang="en-US" sz="2800" b="1" i="1" dirty="0" smtClean="0">
                <a:solidFill>
                  <a:schemeClr val="bg2"/>
                </a:solidFill>
              </a:rPr>
              <a:t> </a:t>
            </a:r>
            <a:r>
              <a:rPr lang="de-DE" altLang="en-US" sz="2800" b="1" i="1" dirty="0" err="1" smtClean="0">
                <a:solidFill>
                  <a:schemeClr val="bg2"/>
                </a:solidFill>
              </a:rPr>
              <a:t>of</a:t>
            </a:r>
            <a:r>
              <a:rPr lang="de-DE" altLang="en-US" sz="2800" b="1" i="1" dirty="0" smtClean="0">
                <a:solidFill>
                  <a:schemeClr val="bg2"/>
                </a:solidFill>
              </a:rPr>
              <a:t> 1973 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de-DE" altLang="en-US" sz="2800" b="1" i="1" dirty="0" smtClean="0">
                <a:solidFill>
                  <a:schemeClr val="bg2"/>
                </a:solidFill>
              </a:rPr>
              <a:t> Share </a:t>
            </a:r>
            <a:r>
              <a:rPr lang="de-DE" altLang="en-US" sz="2800" b="1" i="1" dirty="0" err="1" smtClean="0">
                <a:solidFill>
                  <a:schemeClr val="bg2"/>
                </a:solidFill>
              </a:rPr>
              <a:t>of</a:t>
            </a:r>
            <a:r>
              <a:rPr lang="de-DE" altLang="en-US" sz="2800" b="1" i="1" dirty="0" smtClean="0">
                <a:solidFill>
                  <a:schemeClr val="bg2"/>
                </a:solidFill>
              </a:rPr>
              <a:t> </a:t>
            </a:r>
            <a:r>
              <a:rPr lang="de-DE" altLang="en-US" sz="2800" b="1" i="1" dirty="0" err="1" smtClean="0">
                <a:solidFill>
                  <a:schemeClr val="bg2"/>
                </a:solidFill>
              </a:rPr>
              <a:t>oil</a:t>
            </a:r>
            <a:r>
              <a:rPr lang="de-DE" altLang="en-US" sz="2800" b="1" i="1" dirty="0" smtClean="0">
                <a:solidFill>
                  <a:schemeClr val="bg2"/>
                </a:solidFill>
              </a:rPr>
              <a:t> </a:t>
            </a:r>
            <a:r>
              <a:rPr lang="de-DE" altLang="en-US" sz="2800" b="1" i="1" dirty="0" err="1" smtClean="0">
                <a:solidFill>
                  <a:schemeClr val="bg2"/>
                </a:solidFill>
              </a:rPr>
              <a:t>decreased</a:t>
            </a:r>
            <a:r>
              <a:rPr lang="de-DE" altLang="en-US" sz="2800" b="1" i="1" dirty="0" smtClean="0">
                <a:solidFill>
                  <a:schemeClr val="bg2"/>
                </a:solidFill>
              </a:rPr>
              <a:t> </a:t>
            </a:r>
            <a:r>
              <a:rPr lang="de-DE" altLang="en-US" sz="2800" b="1" i="1" dirty="0" err="1" smtClean="0">
                <a:solidFill>
                  <a:schemeClr val="bg2"/>
                </a:solidFill>
              </a:rPr>
              <a:t>from</a:t>
            </a:r>
            <a:r>
              <a:rPr lang="de-DE" altLang="en-US" sz="2800" b="1" i="1" dirty="0" smtClean="0">
                <a:solidFill>
                  <a:schemeClr val="bg2"/>
                </a:solidFill>
              </a:rPr>
              <a:t> 48% </a:t>
            </a:r>
            <a:r>
              <a:rPr lang="de-DE" altLang="en-US" sz="2800" b="1" i="1" dirty="0" err="1" smtClean="0">
                <a:solidFill>
                  <a:schemeClr val="bg2"/>
                </a:solidFill>
              </a:rPr>
              <a:t>to</a:t>
            </a:r>
            <a:r>
              <a:rPr lang="de-DE" altLang="en-US" sz="2800" b="1" i="1" dirty="0" smtClean="0">
                <a:solidFill>
                  <a:schemeClr val="bg2"/>
                </a:solidFill>
              </a:rPr>
              <a:t> 39%</a:t>
            </a:r>
          </a:p>
        </p:txBody>
      </p:sp>
      <p:sp>
        <p:nvSpPr>
          <p:cNvPr id="56325" name="Text Box 9"/>
          <p:cNvSpPr txBox="1">
            <a:spLocks noChangeArrowheads="1"/>
          </p:cNvSpPr>
          <p:nvPr/>
        </p:nvSpPr>
        <p:spPr bwMode="auto">
          <a:xfrm>
            <a:off x="6300788" y="1096963"/>
            <a:ext cx="1008062" cy="5222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de-DE" altLang="en-US" sz="2800" b="1" dirty="0" smtClean="0">
                <a:solidFill>
                  <a:schemeClr val="bg2"/>
                </a:solidFill>
              </a:rPr>
              <a:t>2014</a:t>
            </a:r>
          </a:p>
        </p:txBody>
      </p:sp>
      <p:sp>
        <p:nvSpPr>
          <p:cNvPr id="56326" name="Text Box 10"/>
          <p:cNvSpPr txBox="1">
            <a:spLocks noChangeArrowheads="1"/>
          </p:cNvSpPr>
          <p:nvPr/>
        </p:nvSpPr>
        <p:spPr bwMode="auto">
          <a:xfrm>
            <a:off x="2157413" y="1096963"/>
            <a:ext cx="1006475" cy="523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de-DE" altLang="en-US" sz="2800" b="1" dirty="0" smtClean="0">
                <a:solidFill>
                  <a:schemeClr val="bg2"/>
                </a:solidFill>
              </a:rPr>
              <a:t>1973</a:t>
            </a:r>
          </a:p>
        </p:txBody>
      </p:sp>
      <p:sp>
        <p:nvSpPr>
          <p:cNvPr id="56327" name="Text Box 11"/>
          <p:cNvSpPr txBox="1">
            <a:spLocks noChangeArrowheads="1"/>
          </p:cNvSpPr>
          <p:nvPr/>
        </p:nvSpPr>
        <p:spPr bwMode="auto">
          <a:xfrm>
            <a:off x="7159625" y="6481763"/>
            <a:ext cx="1984375" cy="369887"/>
          </a:xfrm>
          <a:prstGeom prst="rect">
            <a:avLst/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en-US" sz="1800" i="1" smtClean="0"/>
              <a:t>Source: IEA 2016</a:t>
            </a:r>
            <a:endParaRPr lang="de-AT" altLang="en-US" sz="1800" i="1" smtClean="0"/>
          </a:p>
        </p:txBody>
      </p:sp>
      <p:sp>
        <p:nvSpPr>
          <p:cNvPr id="56328" name="Text Box 9"/>
          <p:cNvSpPr txBox="1">
            <a:spLocks noChangeArrowheads="1"/>
          </p:cNvSpPr>
          <p:nvPr/>
        </p:nvSpPr>
        <p:spPr bwMode="auto">
          <a:xfrm>
            <a:off x="1760538" y="4591050"/>
            <a:ext cx="1800225" cy="461963"/>
          </a:xfrm>
          <a:prstGeom prst="rect">
            <a:avLst/>
          </a:prstGeom>
          <a:solidFill>
            <a:srgbClr val="FFFFFF"/>
          </a:solidFill>
          <a:ln w="34925">
            <a:solidFill>
              <a:srgbClr val="0099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de-DE" altLang="en-US" sz="2400" b="1" dirty="0" smtClean="0">
                <a:solidFill>
                  <a:schemeClr val="bg2"/>
                </a:solidFill>
              </a:rPr>
              <a:t>4674  </a:t>
            </a:r>
            <a:r>
              <a:rPr lang="de-DE" altLang="en-US" sz="2400" b="1" dirty="0" err="1" smtClean="0">
                <a:solidFill>
                  <a:schemeClr val="bg2"/>
                </a:solidFill>
              </a:rPr>
              <a:t>Mtoe</a:t>
            </a:r>
            <a:r>
              <a:rPr lang="de-DE" altLang="en-US" sz="2400" b="1" dirty="0" smtClean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56329" name="Text Box 9"/>
          <p:cNvSpPr txBox="1">
            <a:spLocks noChangeArrowheads="1"/>
          </p:cNvSpPr>
          <p:nvPr/>
        </p:nvSpPr>
        <p:spPr bwMode="auto">
          <a:xfrm>
            <a:off x="5911850" y="4591050"/>
            <a:ext cx="1800225" cy="460375"/>
          </a:xfrm>
          <a:prstGeom prst="rect">
            <a:avLst/>
          </a:prstGeom>
          <a:solidFill>
            <a:srgbClr val="FFFFFF"/>
          </a:solidFill>
          <a:ln w="34925">
            <a:solidFill>
              <a:srgbClr val="0099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de-DE" altLang="en-US" sz="2400" b="1" dirty="0" smtClean="0">
                <a:solidFill>
                  <a:schemeClr val="bg2"/>
                </a:solidFill>
              </a:rPr>
              <a:t>9425  </a:t>
            </a:r>
            <a:r>
              <a:rPr lang="de-DE" altLang="en-US" sz="2400" b="1" dirty="0" err="1" smtClean="0">
                <a:solidFill>
                  <a:schemeClr val="bg2"/>
                </a:solidFill>
              </a:rPr>
              <a:t>Mtoe</a:t>
            </a:r>
            <a:r>
              <a:rPr lang="de-DE" altLang="en-US" sz="2400" b="1" dirty="0" smtClean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56330" name="TextBox 2"/>
          <p:cNvSpPr txBox="1">
            <a:spLocks noChangeArrowheads="1"/>
          </p:cNvSpPr>
          <p:nvPr/>
        </p:nvSpPr>
        <p:spPr bwMode="auto">
          <a:xfrm>
            <a:off x="206375" y="6556375"/>
            <a:ext cx="4583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dirty="0" smtClean="0">
                <a:solidFill>
                  <a:schemeClr val="bg2"/>
                </a:solidFill>
              </a:rPr>
              <a:t>** Other includes Solar, Geothermal, Wind</a:t>
            </a:r>
          </a:p>
        </p:txBody>
      </p:sp>
      <p:sp>
        <p:nvSpPr>
          <p:cNvPr id="56331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fld id="{E9C287F1-9AD0-4D9C-A873-48E0938C54FD}" type="slidenum">
              <a:rPr lang="de-AT" altLang="de-DE" sz="1400" smtClean="0"/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t>38</a:t>
            </a:fld>
            <a:endParaRPr lang="de-AT" altLang="de-DE" sz="1400" dirty="0" smtClean="0"/>
          </a:p>
        </p:txBody>
      </p:sp>
      <p:sp>
        <p:nvSpPr>
          <p:cNvPr id="2" name="Ellipse 1"/>
          <p:cNvSpPr>
            <a:spLocks noChangeArrowheads="1"/>
          </p:cNvSpPr>
          <p:nvPr/>
        </p:nvSpPr>
        <p:spPr bwMode="auto">
          <a:xfrm>
            <a:off x="1147763" y="1268413"/>
            <a:ext cx="1512887" cy="1354137"/>
          </a:xfrm>
          <a:prstGeom prst="ellipse">
            <a:avLst/>
          </a:prstGeom>
          <a:noFill/>
          <a:ln w="476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de-DE" altLang="de-DE" sz="1800" smtClean="0"/>
          </a:p>
        </p:txBody>
      </p:sp>
      <p:sp>
        <p:nvSpPr>
          <p:cNvPr id="13" name="Ellipse 12"/>
          <p:cNvSpPr>
            <a:spLocks noChangeArrowheads="1"/>
          </p:cNvSpPr>
          <p:nvPr/>
        </p:nvSpPr>
        <p:spPr bwMode="auto">
          <a:xfrm>
            <a:off x="5435600" y="2001838"/>
            <a:ext cx="1512888" cy="1354137"/>
          </a:xfrm>
          <a:prstGeom prst="ellipse">
            <a:avLst/>
          </a:prstGeom>
          <a:noFill/>
          <a:ln w="476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de-DE" altLang="de-DE" sz="1800" smtClean="0"/>
          </a:p>
        </p:txBody>
      </p:sp>
    </p:spTree>
    <p:extLst>
      <p:ext uri="{BB962C8B-B14F-4D97-AF65-F5344CB8AC3E}">
        <p14:creationId xmlns:p14="http://schemas.microsoft.com/office/powerpoint/2010/main" val="56838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6" grpId="0" animBg="1"/>
      <p:bldP spid="2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4"/>
          <p:cNvSpPr txBox="1">
            <a:spLocks noChangeArrowheads="1"/>
          </p:cNvSpPr>
          <p:nvPr/>
        </p:nvSpPr>
        <p:spPr bwMode="auto">
          <a:xfrm>
            <a:off x="369888" y="-26988"/>
            <a:ext cx="8305800" cy="701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en-US" sz="4000" b="1">
                <a:solidFill>
                  <a:srgbClr val="FF0000"/>
                </a:solidFill>
              </a:rPr>
              <a:t>References:</a:t>
            </a:r>
            <a:endParaRPr lang="de-DE" altLang="en-US" sz="4400">
              <a:latin typeface="Times New Roman" pitchFamily="18" charset="0"/>
            </a:endParaRPr>
          </a:p>
        </p:txBody>
      </p:sp>
      <p:sp>
        <p:nvSpPr>
          <p:cNvPr id="71683" name="Rectangle 5"/>
          <p:cNvSpPr>
            <a:spLocks noChangeArrowheads="1"/>
          </p:cNvSpPr>
          <p:nvPr/>
        </p:nvSpPr>
        <p:spPr bwMode="auto">
          <a:xfrm>
            <a:off x="0" y="1428750"/>
            <a:ext cx="9144000" cy="43402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en-US" sz="1800"/>
              <a:t> </a:t>
            </a:r>
            <a:r>
              <a:rPr lang="en-GB" altLang="en-US" sz="2300"/>
              <a:t>EU/DGTREN/EUROSTAT (2014): Energy database</a:t>
            </a:r>
            <a:endParaRPr lang="de-AT" altLang="en-US" sz="2300"/>
          </a:p>
          <a:p>
            <a:pPr eaLnBrk="1" hangingPunct="1">
              <a:spcBef>
                <a:spcPct val="0"/>
              </a:spcBef>
            </a:pPr>
            <a:r>
              <a:rPr lang="en-GB" altLang="en-US" sz="2300"/>
              <a:t> </a:t>
            </a:r>
            <a:r>
              <a:rPr lang="pt-PT" altLang="en-US" sz="2300"/>
              <a:t>EU: </a:t>
            </a:r>
            <a:r>
              <a:rPr lang="pt-PT" altLang="en-US" sz="2300">
                <a:hlinkClick r:id="rId2"/>
              </a:rPr>
              <a:t>http://www.europa.eu.int</a:t>
            </a:r>
            <a:r>
              <a:rPr lang="pt-PT" altLang="en-US" sz="2300"/>
              <a:t> (2014) </a:t>
            </a:r>
            <a:endParaRPr lang="de-AT" altLang="en-US" sz="2300"/>
          </a:p>
          <a:p>
            <a:pPr eaLnBrk="1" hangingPunct="1">
              <a:spcBef>
                <a:spcPct val="0"/>
              </a:spcBef>
            </a:pPr>
            <a:r>
              <a:rPr lang="en-GB" altLang="en-US" sz="2300"/>
              <a:t> Fouquet/Pearson: Seven centuries of energy service: Lighting</a:t>
            </a:r>
            <a:br>
              <a:rPr lang="en-GB" altLang="en-US" sz="2300"/>
            </a:br>
            <a:r>
              <a:rPr lang="en-GB" altLang="en-US" sz="2300"/>
              <a:t>      The Energy Journal (2006)</a:t>
            </a:r>
            <a:endParaRPr lang="de-AT" altLang="en-US" sz="2300"/>
          </a:p>
          <a:p>
            <a:pPr eaLnBrk="1" hangingPunct="1">
              <a:spcBef>
                <a:spcPct val="0"/>
              </a:spcBef>
            </a:pPr>
            <a:r>
              <a:rPr lang="en-GB" altLang="en-US" sz="2300"/>
              <a:t> Fouquet/Pearson: Long run trends in energy service: Transport </a:t>
            </a:r>
            <a:br>
              <a:rPr lang="en-GB" altLang="en-US" sz="2300"/>
            </a:br>
            <a:r>
              <a:rPr lang="en-GB" altLang="en-US" sz="2300"/>
              <a:t>      (2003) 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2300"/>
              <a:t> GEA: Global Energy assessment (2012)</a:t>
            </a:r>
            <a:endParaRPr lang="de-AT" altLang="en-US" sz="2300"/>
          </a:p>
          <a:p>
            <a:pPr eaLnBrk="1" hangingPunct="1">
              <a:spcBef>
                <a:spcPct val="0"/>
              </a:spcBef>
            </a:pPr>
            <a:r>
              <a:rPr lang="en-GB" altLang="en-US" sz="2300"/>
              <a:t> Haas et al: Towards Sustainable energy systems, Energy Policy, </a:t>
            </a:r>
            <a:br>
              <a:rPr lang="en-GB" altLang="en-US" sz="2300"/>
            </a:br>
            <a:r>
              <a:rPr lang="en-GB" altLang="en-US" sz="2300"/>
              <a:t>     (2008)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2300"/>
              <a:t> Nakicenovic/Haas: Scripts Energy Economics, 2012</a:t>
            </a:r>
            <a:endParaRPr lang="de-AT" altLang="en-US" sz="2300"/>
          </a:p>
          <a:p>
            <a:pPr eaLnBrk="1" hangingPunct="1">
              <a:spcBef>
                <a:spcPct val="0"/>
              </a:spcBef>
            </a:pPr>
            <a:r>
              <a:rPr lang="en-GB" altLang="en-US" sz="2300"/>
              <a:t> IEA: World Energy Outlook (Paris, 2013)</a:t>
            </a:r>
            <a:endParaRPr lang="de-AT" altLang="en-US" sz="2300"/>
          </a:p>
          <a:p>
            <a:pPr eaLnBrk="1" hangingPunct="1">
              <a:spcBef>
                <a:spcPct val="0"/>
              </a:spcBef>
            </a:pPr>
            <a:r>
              <a:rPr lang="en-GB" altLang="en-US" sz="2300"/>
              <a:t> IEA: Key world energy indicators 2014 (Paris, 2014)</a:t>
            </a:r>
          </a:p>
        </p:txBody>
      </p:sp>
      <p:sp>
        <p:nvSpPr>
          <p:cNvPr id="71684" name="Foliennummernplatzhalt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64F81F0-6BB1-4B04-8726-987B1B1AE8CA}" type="slidenum">
              <a:rPr lang="de-AT" altLang="de-DE" sz="1400" smtClean="0"/>
              <a:pPr algn="r" eaLnBrk="1" hangingPunct="1">
                <a:spcBef>
                  <a:spcPct val="0"/>
                </a:spcBef>
                <a:buFontTx/>
                <a:buNone/>
              </a:pPr>
              <a:t>39</a:t>
            </a:fld>
            <a:endParaRPr lang="de-AT" altLang="de-DE" sz="1400" smtClean="0"/>
          </a:p>
        </p:txBody>
      </p:sp>
    </p:spTree>
    <p:extLst>
      <p:ext uri="{BB962C8B-B14F-4D97-AF65-F5344CB8AC3E}">
        <p14:creationId xmlns:p14="http://schemas.microsoft.com/office/powerpoint/2010/main" val="359741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Oval 2"/>
          <p:cNvSpPr>
            <a:spLocks noChangeArrowheads="1"/>
          </p:cNvSpPr>
          <p:nvPr/>
        </p:nvSpPr>
        <p:spPr bwMode="auto">
          <a:xfrm>
            <a:off x="323850" y="3644900"/>
            <a:ext cx="2971800" cy="2819400"/>
          </a:xfrm>
          <a:prstGeom prst="ellipse">
            <a:avLst/>
          </a:prstGeom>
          <a:noFill/>
          <a:ln w="730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en-US"/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606425" y="4068763"/>
            <a:ext cx="2397125" cy="252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en-US" sz="3200" b="1">
                <a:solidFill>
                  <a:srgbClr val="FF0000"/>
                </a:solidFill>
              </a:rPr>
              <a:t>SOCIAL:</a:t>
            </a:r>
            <a:br>
              <a:rPr lang="de-DE" altLang="en-US" sz="3200" b="1">
                <a:solidFill>
                  <a:srgbClr val="FF0000"/>
                </a:solidFill>
              </a:rPr>
            </a:br>
            <a:r>
              <a:rPr lang="de-DE" altLang="en-US" sz="3200" b="1">
                <a:solidFill>
                  <a:srgbClr val="FF0000"/>
                </a:solidFill>
              </a:rPr>
              <a:t>UNEVEN</a:t>
            </a:r>
            <a:br>
              <a:rPr lang="de-DE" altLang="en-US" sz="3200" b="1">
                <a:solidFill>
                  <a:srgbClr val="FF0000"/>
                </a:solidFill>
              </a:rPr>
            </a:br>
            <a:r>
              <a:rPr lang="de-DE" altLang="en-US" sz="3200" b="1">
                <a:solidFill>
                  <a:srgbClr val="FF0000"/>
                </a:solidFill>
              </a:rPr>
              <a:t>CONSUMP-</a:t>
            </a:r>
            <a:br>
              <a:rPr lang="de-DE" altLang="en-US" sz="3200" b="1">
                <a:solidFill>
                  <a:srgbClr val="FF0000"/>
                </a:solidFill>
              </a:rPr>
            </a:br>
            <a:r>
              <a:rPr lang="de-DE" altLang="en-US" sz="3200" b="1">
                <a:solidFill>
                  <a:srgbClr val="FF0000"/>
                </a:solidFill>
              </a:rPr>
              <a:t>TION</a:t>
            </a:r>
            <a:br>
              <a:rPr lang="de-DE" altLang="en-US" sz="3200" b="1">
                <a:solidFill>
                  <a:srgbClr val="FF0000"/>
                </a:solidFill>
              </a:rPr>
            </a:br>
            <a:endParaRPr lang="de-DE" altLang="en-US" sz="3200" b="1">
              <a:solidFill>
                <a:srgbClr val="FF0000"/>
              </a:solidFill>
            </a:endParaRPr>
          </a:p>
        </p:txBody>
      </p:sp>
      <p:sp>
        <p:nvSpPr>
          <p:cNvPr id="8196" name="Oval 4"/>
          <p:cNvSpPr>
            <a:spLocks noChangeArrowheads="1"/>
          </p:cNvSpPr>
          <p:nvPr/>
        </p:nvSpPr>
        <p:spPr bwMode="auto">
          <a:xfrm>
            <a:off x="250825" y="476250"/>
            <a:ext cx="3124200" cy="2971800"/>
          </a:xfrm>
          <a:prstGeom prst="ellipse">
            <a:avLst/>
          </a:prstGeom>
          <a:noFill/>
          <a:ln w="730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de-DE" altLang="en-US" sz="24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8197" name="Oval 5"/>
          <p:cNvSpPr>
            <a:spLocks noChangeArrowheads="1"/>
          </p:cNvSpPr>
          <p:nvPr/>
        </p:nvSpPr>
        <p:spPr bwMode="auto">
          <a:xfrm>
            <a:off x="5724525" y="476250"/>
            <a:ext cx="3200400" cy="2971800"/>
          </a:xfrm>
          <a:prstGeom prst="ellipse">
            <a:avLst/>
          </a:prstGeom>
          <a:noFill/>
          <a:ln w="7302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en-US"/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395288" y="700088"/>
            <a:ext cx="289560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en-US" sz="3200" b="1">
                <a:solidFill>
                  <a:srgbClr val="0000FF"/>
                </a:solidFill>
              </a:rPr>
              <a:t>LIMITED </a:t>
            </a:r>
            <a:br>
              <a:rPr lang="de-DE" altLang="en-US" sz="3200" b="1">
                <a:solidFill>
                  <a:srgbClr val="0000FF"/>
                </a:solidFill>
              </a:rPr>
            </a:br>
            <a:r>
              <a:rPr lang="de-DE" altLang="en-US" sz="3200" b="1">
                <a:solidFill>
                  <a:srgbClr val="0000FF"/>
                </a:solidFill>
              </a:rPr>
              <a:t>RESOURCES:</a:t>
            </a:r>
          </a:p>
          <a:p>
            <a:pPr algn="ctr"/>
            <a:r>
              <a:rPr lang="de-DE" altLang="en-US" sz="3200" b="1">
                <a:solidFill>
                  <a:srgbClr val="0000FF"/>
                </a:solidFill>
              </a:rPr>
              <a:t>Renewable,</a:t>
            </a:r>
            <a:br>
              <a:rPr lang="de-DE" altLang="en-US" sz="3200" b="1">
                <a:solidFill>
                  <a:srgbClr val="0000FF"/>
                </a:solidFill>
              </a:rPr>
            </a:br>
            <a:r>
              <a:rPr lang="de-DE" altLang="en-US" sz="3200" b="1">
                <a:solidFill>
                  <a:srgbClr val="0000FF"/>
                </a:solidFill>
              </a:rPr>
              <a:t>Fossile, </a:t>
            </a:r>
            <a:br>
              <a:rPr lang="de-DE" altLang="en-US" sz="3200" b="1">
                <a:solidFill>
                  <a:srgbClr val="0000FF"/>
                </a:solidFill>
              </a:rPr>
            </a:br>
            <a:r>
              <a:rPr lang="de-DE" altLang="en-US" sz="3200" b="1">
                <a:solidFill>
                  <a:srgbClr val="0000FF"/>
                </a:solidFill>
              </a:rPr>
              <a:t>nuclear,</a:t>
            </a:r>
            <a:br>
              <a:rPr lang="de-DE" altLang="en-US" sz="3200" b="1">
                <a:solidFill>
                  <a:srgbClr val="0000FF"/>
                </a:solidFill>
              </a:rPr>
            </a:br>
            <a:endParaRPr lang="de-DE" altLang="en-US" sz="3200" b="1">
              <a:solidFill>
                <a:srgbClr val="0000FF"/>
              </a:solidFill>
            </a:endParaRP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5867400" y="836613"/>
            <a:ext cx="2951163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en-US" sz="3200" b="1">
                <a:solidFill>
                  <a:srgbClr val="66FF33"/>
                </a:solidFill>
              </a:rPr>
              <a:t>ENVIRONM.</a:t>
            </a:r>
            <a:br>
              <a:rPr lang="de-DE" altLang="en-US" sz="3200" b="1">
                <a:solidFill>
                  <a:srgbClr val="66FF33"/>
                </a:solidFill>
              </a:rPr>
            </a:br>
            <a:r>
              <a:rPr lang="de-DE" altLang="en-US" sz="3200" b="1">
                <a:solidFill>
                  <a:srgbClr val="66FF33"/>
                </a:solidFill>
              </a:rPr>
              <a:t>EXTERNALI-</a:t>
            </a:r>
            <a:br>
              <a:rPr lang="de-DE" altLang="en-US" sz="3200" b="1">
                <a:solidFill>
                  <a:srgbClr val="66FF33"/>
                </a:solidFill>
              </a:rPr>
            </a:br>
            <a:r>
              <a:rPr lang="de-DE" altLang="en-US" sz="3200" b="1">
                <a:solidFill>
                  <a:srgbClr val="66FF33"/>
                </a:solidFill>
              </a:rPr>
              <a:t>TIES (CO</a:t>
            </a:r>
            <a:r>
              <a:rPr lang="de-DE" altLang="en-US" sz="3200" b="1" baseline="-25000">
                <a:solidFill>
                  <a:srgbClr val="66FF33"/>
                </a:solidFill>
              </a:rPr>
              <a:t>2</a:t>
            </a:r>
            <a:r>
              <a:rPr lang="de-DE" altLang="en-US" sz="3200" b="1">
                <a:solidFill>
                  <a:srgbClr val="66FF33"/>
                </a:solidFill>
              </a:rPr>
              <a:t>, SO</a:t>
            </a:r>
            <a:r>
              <a:rPr lang="de-DE" altLang="en-US" sz="3200" b="1" baseline="-25000">
                <a:solidFill>
                  <a:srgbClr val="66FF33"/>
                </a:solidFill>
              </a:rPr>
              <a:t>2 </a:t>
            </a:r>
            <a:r>
              <a:rPr lang="de-DE" altLang="en-US" sz="3200" b="1">
                <a:solidFill>
                  <a:srgbClr val="66FF33"/>
                </a:solidFill>
              </a:rPr>
              <a:t>radiation)</a:t>
            </a: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2743200" y="3124200"/>
            <a:ext cx="33591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en-US" sz="3600" b="1"/>
              <a:t>ENERGY </a:t>
            </a:r>
            <a:br>
              <a:rPr lang="de-DE" altLang="en-US" sz="3600" b="1"/>
            </a:br>
            <a:r>
              <a:rPr lang="de-DE" altLang="en-US" sz="3600" b="1"/>
              <a:t>“PROBLEMS“</a:t>
            </a:r>
            <a:r>
              <a:rPr lang="de-DE" altLang="en-US" sz="3600" b="1">
                <a:solidFill>
                  <a:srgbClr val="66FF33"/>
                </a:solidFill>
              </a:rPr>
              <a:t> </a:t>
            </a:r>
            <a:endParaRPr lang="de-DE" altLang="en-US" sz="3200" b="1">
              <a:solidFill>
                <a:srgbClr val="FF0000"/>
              </a:solidFill>
            </a:endParaRPr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>
            <a:off x="4643438" y="4365625"/>
            <a:ext cx="1143000" cy="609600"/>
          </a:xfrm>
          <a:prstGeom prst="line">
            <a:avLst/>
          </a:prstGeom>
          <a:noFill/>
          <a:ln w="730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 flipH="1">
            <a:off x="3348038" y="4292600"/>
            <a:ext cx="1143000" cy="533400"/>
          </a:xfrm>
          <a:prstGeom prst="line">
            <a:avLst/>
          </a:prstGeom>
          <a:noFill/>
          <a:ln w="730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3" name="Oval 11"/>
          <p:cNvSpPr>
            <a:spLocks noChangeArrowheads="1"/>
          </p:cNvSpPr>
          <p:nvPr/>
        </p:nvSpPr>
        <p:spPr bwMode="auto">
          <a:xfrm>
            <a:off x="5791200" y="3733800"/>
            <a:ext cx="3048000" cy="2819400"/>
          </a:xfrm>
          <a:prstGeom prst="ellipse">
            <a:avLst/>
          </a:prstGeom>
          <a:noFill/>
          <a:ln w="730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de-DE" altLang="en-US" sz="24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6156325" y="4005263"/>
            <a:ext cx="23749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en-US" sz="3200" b="1">
                <a:solidFill>
                  <a:srgbClr val="FF0000"/>
                </a:solidFill>
              </a:rPr>
              <a:t>SUPPLY </a:t>
            </a:r>
            <a:br>
              <a:rPr lang="de-DE" altLang="en-US" sz="3200" b="1">
                <a:solidFill>
                  <a:srgbClr val="FF0000"/>
                </a:solidFill>
              </a:rPr>
            </a:br>
            <a:r>
              <a:rPr lang="de-DE" altLang="en-US" sz="3200" b="1">
                <a:solidFill>
                  <a:srgbClr val="FF0000"/>
                </a:solidFill>
              </a:rPr>
              <a:t>SECURITY:</a:t>
            </a:r>
            <a:br>
              <a:rPr lang="de-DE" altLang="en-US" sz="3200" b="1">
                <a:solidFill>
                  <a:srgbClr val="FF0000"/>
                </a:solidFill>
              </a:rPr>
            </a:br>
            <a:r>
              <a:rPr lang="de-DE" altLang="en-US" sz="3200" b="1">
                <a:solidFill>
                  <a:srgbClr val="FF0000"/>
                </a:solidFill>
              </a:rPr>
              <a:t>NATURAL </a:t>
            </a:r>
            <a:br>
              <a:rPr lang="de-DE" altLang="en-US" sz="3200" b="1">
                <a:solidFill>
                  <a:srgbClr val="FF0000"/>
                </a:solidFill>
              </a:rPr>
            </a:br>
            <a:r>
              <a:rPr lang="de-DE" altLang="en-US" sz="3200" b="1">
                <a:solidFill>
                  <a:srgbClr val="FF0000"/>
                </a:solidFill>
              </a:rPr>
              <a:t>GAS, OIL</a:t>
            </a:r>
          </a:p>
        </p:txBody>
      </p:sp>
      <p:sp>
        <p:nvSpPr>
          <p:cNvPr id="8205" name="Line 13"/>
          <p:cNvSpPr>
            <a:spLocks noChangeShapeType="1"/>
          </p:cNvSpPr>
          <p:nvPr/>
        </p:nvSpPr>
        <p:spPr bwMode="auto">
          <a:xfrm flipV="1">
            <a:off x="4716463" y="2636838"/>
            <a:ext cx="1219200" cy="457200"/>
          </a:xfrm>
          <a:prstGeom prst="line">
            <a:avLst/>
          </a:prstGeom>
          <a:noFill/>
          <a:ln w="730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6" name="Line 14"/>
          <p:cNvSpPr>
            <a:spLocks noChangeShapeType="1"/>
          </p:cNvSpPr>
          <p:nvPr/>
        </p:nvSpPr>
        <p:spPr bwMode="auto">
          <a:xfrm flipH="1" flipV="1">
            <a:off x="3203575" y="2636838"/>
            <a:ext cx="1074738" cy="461962"/>
          </a:xfrm>
          <a:prstGeom prst="line">
            <a:avLst/>
          </a:prstGeom>
          <a:noFill/>
          <a:ln w="730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1752600" y="1835150"/>
            <a:ext cx="2590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GB" altLang="en-US" sz="2800">
              <a:latin typeface="Times New Roman" pitchFamily="18" charset="0"/>
              <a:cs typeface="Arial" charset="0"/>
            </a:endParaRP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582613" y="1916113"/>
            <a:ext cx="8561387" cy="45180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2" algn="l" eaLnBrk="1" hangingPunct="1">
              <a:spcBef>
                <a:spcPts val="300"/>
              </a:spcBef>
              <a:buFont typeface="Symbol" pitchFamily="18" charset="2"/>
              <a:buChar char="·"/>
            </a:pPr>
            <a:r>
              <a:rPr lang="en-US" altLang="en-US" sz="3400" b="1">
                <a:solidFill>
                  <a:srgbClr val="0000FF"/>
                </a:solidFill>
              </a:rPr>
              <a:t> Homepage</a:t>
            </a:r>
            <a:r>
              <a:rPr lang="en-US" altLang="en-US" sz="3400" b="1">
                <a:solidFill>
                  <a:srgbClr val="FF0000"/>
                </a:solidFill>
              </a:rPr>
              <a:t>: </a:t>
            </a:r>
            <a:br>
              <a:rPr lang="en-US" altLang="en-US" sz="3400" b="1">
                <a:solidFill>
                  <a:srgbClr val="FF0000"/>
                </a:solidFill>
              </a:rPr>
            </a:br>
            <a:r>
              <a:rPr lang="en-US" altLang="en-US" sz="3400" b="1">
                <a:solidFill>
                  <a:srgbClr val="FF0000"/>
                </a:solidFill>
              </a:rPr>
              <a:t>www. eeg . tuwien . ac . at </a:t>
            </a:r>
          </a:p>
          <a:p>
            <a:pPr lvl="2" algn="l" eaLnBrk="1" hangingPunct="1">
              <a:spcBef>
                <a:spcPts val="300"/>
              </a:spcBef>
              <a:buFont typeface="Symbol" pitchFamily="18" charset="2"/>
              <a:buNone/>
            </a:pPr>
            <a:r>
              <a:rPr lang="en-US" altLang="en-US" sz="3400" b="1">
                <a:solidFill>
                  <a:srgbClr val="FF0000"/>
                </a:solidFill>
              </a:rPr>
              <a:t/>
            </a:r>
            <a:br>
              <a:rPr lang="en-US" altLang="en-US" sz="3400" b="1">
                <a:solidFill>
                  <a:srgbClr val="FF0000"/>
                </a:solidFill>
              </a:rPr>
            </a:br>
            <a:endParaRPr lang="de-DE" altLang="en-US" sz="3400" b="1">
              <a:solidFill>
                <a:srgbClr val="0000FF"/>
              </a:solidFill>
            </a:endParaRPr>
          </a:p>
          <a:p>
            <a:pPr lvl="2" algn="l" eaLnBrk="1" hangingPunct="1">
              <a:spcBef>
                <a:spcPts val="300"/>
              </a:spcBef>
              <a:buFont typeface="Symbol" pitchFamily="18" charset="2"/>
              <a:buChar char="·"/>
            </a:pPr>
            <a:r>
              <a:rPr lang="de-DE" altLang="en-US" sz="3400" b="1">
                <a:solidFill>
                  <a:srgbClr val="0000FF"/>
                </a:solidFill>
              </a:rPr>
              <a:t>  E-Mail : </a:t>
            </a:r>
            <a:br>
              <a:rPr lang="de-DE" altLang="en-US" sz="3400" b="1">
                <a:solidFill>
                  <a:srgbClr val="0000FF"/>
                </a:solidFill>
              </a:rPr>
            </a:br>
            <a:r>
              <a:rPr lang="de-DE" altLang="en-US" sz="3400" b="1">
                <a:solidFill>
                  <a:srgbClr val="0000FF"/>
                </a:solidFill>
              </a:rPr>
              <a:t>  </a:t>
            </a:r>
            <a:r>
              <a:rPr lang="en-US" altLang="en-US" sz="3400" b="1">
                <a:solidFill>
                  <a:srgbClr val="FF0000"/>
                </a:solidFill>
              </a:rPr>
              <a:t>Reinhard.Haas @ tuwien . ac . at </a:t>
            </a:r>
            <a:endParaRPr lang="de-DE" altLang="en-US" sz="3400" b="1">
              <a:solidFill>
                <a:srgbClr val="FF0000"/>
              </a:solidFill>
            </a:endParaRP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395288" y="1066800"/>
            <a:ext cx="85693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en-US" sz="4400" b="1">
                <a:solidFill>
                  <a:srgbClr val="00FF00"/>
                </a:solidFill>
                <a:cs typeface="Arial" charset="0"/>
              </a:rPr>
              <a:t>FOR FURTHER INFORMATION: </a:t>
            </a:r>
            <a:endParaRPr lang="de-DE" altLang="en-US" sz="440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52400" y="685800"/>
            <a:ext cx="8756073" cy="575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  <a:buSzPct val="140000"/>
            </a:pPr>
            <a:r>
              <a:rPr lang="de-DE" sz="2800" b="1" dirty="0" smtClean="0">
                <a:solidFill>
                  <a:srgbClr val="FF0000"/>
                </a:solidFill>
              </a:rPr>
              <a:t>A </a:t>
            </a:r>
            <a:r>
              <a:rPr lang="de-DE" sz="2800" b="1" dirty="0" err="1" smtClean="0">
                <a:solidFill>
                  <a:srgbClr val="FF0000"/>
                </a:solidFill>
              </a:rPr>
              <a:t>small</a:t>
            </a:r>
            <a:r>
              <a:rPr lang="de-DE" sz="2800" b="1" dirty="0" smtClean="0">
                <a:solidFill>
                  <a:srgbClr val="FF0000"/>
                </a:solidFill>
              </a:rPr>
              <a:t> Seminar </a:t>
            </a:r>
            <a:r>
              <a:rPr lang="de-DE" sz="2800" b="1" dirty="0" err="1" smtClean="0">
                <a:solidFill>
                  <a:srgbClr val="FF0000"/>
                </a:solidFill>
              </a:rPr>
              <a:t>work</a:t>
            </a:r>
            <a:r>
              <a:rPr lang="de-DE" sz="2800" b="1" dirty="0" smtClean="0">
                <a:solidFill>
                  <a:srgbClr val="FF0000"/>
                </a:solidFill>
              </a:rPr>
              <a:t> on:</a:t>
            </a:r>
            <a:br>
              <a:rPr lang="de-DE" sz="2800" b="1" dirty="0" smtClean="0">
                <a:solidFill>
                  <a:srgbClr val="FF0000"/>
                </a:solidFill>
              </a:rPr>
            </a:br>
            <a:r>
              <a:rPr lang="de-DE" sz="2800" b="1" dirty="0" smtClean="0">
                <a:solidFill>
                  <a:srgbClr val="FF0000"/>
                </a:solidFill>
              </a:rPr>
              <a:t>Czech </a:t>
            </a:r>
            <a:r>
              <a:rPr lang="de-DE" sz="2800" b="1" dirty="0" err="1" smtClean="0">
                <a:solidFill>
                  <a:srgbClr val="FF0000"/>
                </a:solidFill>
              </a:rPr>
              <a:t>Republic</a:t>
            </a:r>
            <a:r>
              <a:rPr lang="de-DE" sz="2800" b="1" dirty="0" smtClean="0">
                <a:solidFill>
                  <a:srgbClr val="FF0000"/>
                </a:solidFill>
              </a:rPr>
              <a:t>, Austria, EU-28</a:t>
            </a:r>
            <a:r>
              <a:rPr lang="de-DE" sz="2800" b="1" dirty="0" smtClean="0">
                <a:solidFill>
                  <a:srgbClr val="FF0000"/>
                </a:solidFill>
              </a:rPr>
              <a:t>, USA, </a:t>
            </a:r>
            <a:r>
              <a:rPr lang="de-DE" sz="2800" b="1" dirty="0" smtClean="0">
                <a:solidFill>
                  <a:srgbClr val="FF0000"/>
                </a:solidFill>
              </a:rPr>
              <a:t>China: </a:t>
            </a:r>
            <a:r>
              <a:rPr lang="de-DE" sz="2800" b="1" dirty="0" smtClean="0">
                <a:solidFill>
                  <a:srgbClr val="FF0000"/>
                </a:solidFill>
              </a:rPr>
              <a:t/>
            </a:r>
            <a:br>
              <a:rPr lang="de-DE" sz="2800" b="1" dirty="0" smtClean="0">
                <a:solidFill>
                  <a:srgbClr val="FF0000"/>
                </a:solidFill>
              </a:rPr>
            </a:br>
            <a:endParaRPr lang="de-DE" sz="2800" b="1" dirty="0" smtClean="0">
              <a:solidFill>
                <a:srgbClr val="FF0000"/>
              </a:solidFill>
            </a:endParaRPr>
          </a:p>
          <a:p>
            <a:pPr marL="514350" indent="-514350" algn="ctr" eaLnBrk="0" hangingPunct="0">
              <a:spcBef>
                <a:spcPct val="20000"/>
              </a:spcBef>
              <a:buSzPct val="140000"/>
              <a:buFont typeface="+mj-lt"/>
              <a:buAutoNum type="arabicPeriod"/>
            </a:pPr>
            <a:r>
              <a:rPr lang="de-DE" sz="2800" b="1" dirty="0" err="1" smtClean="0">
                <a:solidFill>
                  <a:srgbClr val="0000FF"/>
                </a:solidFill>
              </a:rPr>
              <a:t>What</a:t>
            </a:r>
            <a:r>
              <a:rPr lang="de-DE" sz="2800" b="1" dirty="0" smtClean="0">
                <a:solidFill>
                  <a:srgbClr val="0000FF"/>
                </a:solidFill>
              </a:rPr>
              <a:t> </a:t>
            </a:r>
            <a:r>
              <a:rPr lang="de-DE" sz="2800" b="1" dirty="0" err="1" smtClean="0">
                <a:solidFill>
                  <a:srgbClr val="0000FF"/>
                </a:solidFill>
              </a:rPr>
              <a:t>are</a:t>
            </a:r>
            <a:r>
              <a:rPr lang="de-DE" sz="2800" b="1" dirty="0" smtClean="0">
                <a:solidFill>
                  <a:srgbClr val="0000FF"/>
                </a:solidFill>
              </a:rPr>
              <a:t> </a:t>
            </a:r>
            <a:r>
              <a:rPr lang="de-DE" sz="2800" b="1" dirty="0" err="1" smtClean="0">
                <a:solidFill>
                  <a:srgbClr val="0000FF"/>
                </a:solidFill>
              </a:rPr>
              <a:t>major</a:t>
            </a:r>
            <a:r>
              <a:rPr lang="de-DE" sz="2800" b="1" dirty="0" smtClean="0">
                <a:solidFill>
                  <a:srgbClr val="0000FF"/>
                </a:solidFill>
              </a:rPr>
              <a:t> </a:t>
            </a:r>
            <a:r>
              <a:rPr lang="de-DE" sz="2800" b="1" dirty="0" err="1" smtClean="0">
                <a:solidFill>
                  <a:srgbClr val="0000FF"/>
                </a:solidFill>
              </a:rPr>
              <a:t>primary</a:t>
            </a:r>
            <a:r>
              <a:rPr lang="de-DE" sz="2800" b="1" dirty="0" smtClean="0">
                <a:solidFill>
                  <a:srgbClr val="0000FF"/>
                </a:solidFill>
              </a:rPr>
              <a:t> </a:t>
            </a:r>
            <a:r>
              <a:rPr lang="de-DE" sz="2800" b="1" dirty="0" err="1" smtClean="0">
                <a:solidFill>
                  <a:srgbClr val="0000FF"/>
                </a:solidFill>
              </a:rPr>
              <a:t>sources</a:t>
            </a:r>
            <a:r>
              <a:rPr lang="de-DE" sz="2800" b="1" dirty="0" smtClean="0">
                <a:solidFill>
                  <a:srgbClr val="0000FF"/>
                </a:solidFill>
              </a:rPr>
              <a:t>?</a:t>
            </a:r>
          </a:p>
          <a:p>
            <a:pPr marL="514350" indent="-514350" algn="ctr" eaLnBrk="0" hangingPunct="0">
              <a:spcBef>
                <a:spcPct val="20000"/>
              </a:spcBef>
              <a:buSzPct val="140000"/>
              <a:buFont typeface="+mj-lt"/>
              <a:buAutoNum type="arabicPeriod"/>
            </a:pPr>
            <a:r>
              <a:rPr lang="de-DE" sz="2800" b="1" dirty="0" err="1" smtClean="0">
                <a:solidFill>
                  <a:srgbClr val="0000FF"/>
                </a:solidFill>
              </a:rPr>
              <a:t>What</a:t>
            </a:r>
            <a:r>
              <a:rPr lang="de-DE" sz="2800" b="1" dirty="0" smtClean="0">
                <a:solidFill>
                  <a:srgbClr val="0000FF"/>
                </a:solidFill>
              </a:rPr>
              <a:t> </a:t>
            </a:r>
            <a:r>
              <a:rPr lang="de-DE" sz="2800" b="1" dirty="0" err="1">
                <a:solidFill>
                  <a:srgbClr val="0000FF"/>
                </a:solidFill>
              </a:rPr>
              <a:t>are</a:t>
            </a:r>
            <a:r>
              <a:rPr lang="de-DE" sz="2800" b="1" dirty="0">
                <a:solidFill>
                  <a:srgbClr val="0000FF"/>
                </a:solidFill>
              </a:rPr>
              <a:t> </a:t>
            </a:r>
            <a:r>
              <a:rPr lang="de-DE" sz="2800" b="1" dirty="0" err="1">
                <a:solidFill>
                  <a:srgbClr val="0000FF"/>
                </a:solidFill>
              </a:rPr>
              <a:t>major</a:t>
            </a:r>
            <a:r>
              <a:rPr lang="de-DE" sz="2800" b="1" dirty="0">
                <a:solidFill>
                  <a:srgbClr val="0000FF"/>
                </a:solidFill>
              </a:rPr>
              <a:t> </a:t>
            </a:r>
            <a:r>
              <a:rPr lang="de-DE" sz="2800" b="1" dirty="0" err="1">
                <a:solidFill>
                  <a:srgbClr val="0000FF"/>
                </a:solidFill>
              </a:rPr>
              <a:t>sources</a:t>
            </a:r>
            <a:r>
              <a:rPr lang="de-DE" sz="2800" b="1" dirty="0">
                <a:solidFill>
                  <a:srgbClr val="0000FF"/>
                </a:solidFill>
              </a:rPr>
              <a:t> </a:t>
            </a:r>
            <a:r>
              <a:rPr lang="de-DE" sz="2800" b="1" dirty="0" err="1">
                <a:solidFill>
                  <a:srgbClr val="0000FF"/>
                </a:solidFill>
              </a:rPr>
              <a:t>for</a:t>
            </a:r>
            <a:r>
              <a:rPr lang="de-DE" sz="2800" b="1" dirty="0">
                <a:solidFill>
                  <a:srgbClr val="0000FF"/>
                </a:solidFill>
              </a:rPr>
              <a:t> </a:t>
            </a:r>
            <a:r>
              <a:rPr lang="de-DE" sz="2800" b="1" dirty="0" err="1">
                <a:solidFill>
                  <a:srgbClr val="0000FF"/>
                </a:solidFill>
              </a:rPr>
              <a:t>electricity</a:t>
            </a:r>
            <a:r>
              <a:rPr lang="de-DE" sz="2800" b="1" dirty="0">
                <a:solidFill>
                  <a:srgbClr val="0000FF"/>
                </a:solidFill>
              </a:rPr>
              <a:t> </a:t>
            </a:r>
            <a:r>
              <a:rPr lang="de-DE" sz="2800" b="1" dirty="0" err="1">
                <a:solidFill>
                  <a:srgbClr val="0000FF"/>
                </a:solidFill>
              </a:rPr>
              <a:t>generation</a:t>
            </a:r>
            <a:r>
              <a:rPr lang="de-DE" sz="2800" b="1" dirty="0">
                <a:solidFill>
                  <a:srgbClr val="0000FF"/>
                </a:solidFill>
              </a:rPr>
              <a:t>? </a:t>
            </a:r>
          </a:p>
          <a:p>
            <a:pPr marL="514350" indent="-514350" algn="ctr" eaLnBrk="0" hangingPunct="0">
              <a:spcBef>
                <a:spcPct val="20000"/>
              </a:spcBef>
              <a:buSzPct val="140000"/>
              <a:buFont typeface="+mj-lt"/>
              <a:buAutoNum type="arabicPeriod"/>
            </a:pPr>
            <a:r>
              <a:rPr lang="de-DE" sz="2800" b="1" dirty="0" err="1">
                <a:solidFill>
                  <a:srgbClr val="0000FF"/>
                </a:solidFill>
              </a:rPr>
              <a:t>How</a:t>
            </a:r>
            <a:r>
              <a:rPr lang="de-DE" sz="2800" b="1" dirty="0">
                <a:solidFill>
                  <a:srgbClr val="0000FF"/>
                </a:solidFill>
              </a:rPr>
              <a:t> </a:t>
            </a:r>
            <a:r>
              <a:rPr lang="de-DE" sz="2800" b="1" dirty="0" err="1">
                <a:solidFill>
                  <a:srgbClr val="0000FF"/>
                </a:solidFill>
              </a:rPr>
              <a:t>did</a:t>
            </a:r>
            <a:r>
              <a:rPr lang="de-DE" sz="2800" b="1" dirty="0">
                <a:solidFill>
                  <a:srgbClr val="0000FF"/>
                </a:solidFill>
              </a:rPr>
              <a:t> </a:t>
            </a:r>
            <a:r>
              <a:rPr lang="de-DE" sz="2800" b="1" dirty="0" err="1">
                <a:solidFill>
                  <a:srgbClr val="0000FF"/>
                </a:solidFill>
              </a:rPr>
              <a:t>greenhouse</a:t>
            </a:r>
            <a:r>
              <a:rPr lang="de-DE" sz="2800" b="1" dirty="0">
                <a:solidFill>
                  <a:srgbClr val="0000FF"/>
                </a:solidFill>
              </a:rPr>
              <a:t> gas </a:t>
            </a:r>
            <a:r>
              <a:rPr lang="de-DE" sz="2800" b="1" dirty="0" err="1">
                <a:solidFill>
                  <a:srgbClr val="0000FF"/>
                </a:solidFill>
              </a:rPr>
              <a:t>emissions</a:t>
            </a:r>
            <a:r>
              <a:rPr lang="de-DE" sz="2800" b="1" dirty="0">
                <a:solidFill>
                  <a:srgbClr val="0000FF"/>
                </a:solidFill>
              </a:rPr>
              <a:t> </a:t>
            </a:r>
            <a:r>
              <a:rPr lang="de-DE" sz="2800" b="1" dirty="0" err="1" smtClean="0">
                <a:solidFill>
                  <a:srgbClr val="0000FF"/>
                </a:solidFill>
              </a:rPr>
              <a:t>develop</a:t>
            </a:r>
            <a:r>
              <a:rPr lang="de-DE" sz="2800" b="1" dirty="0" smtClean="0">
                <a:solidFill>
                  <a:srgbClr val="0000FF"/>
                </a:solidFill>
              </a:rPr>
              <a:t> </a:t>
            </a:r>
            <a:r>
              <a:rPr lang="de-DE" sz="2800" b="1" dirty="0" err="1" smtClean="0">
                <a:solidFill>
                  <a:srgbClr val="0000FF"/>
                </a:solidFill>
              </a:rPr>
              <a:t>over</a:t>
            </a:r>
            <a:r>
              <a:rPr lang="de-DE" sz="2800" b="1" dirty="0" smtClean="0">
                <a:solidFill>
                  <a:srgbClr val="0000FF"/>
                </a:solidFill>
              </a:rPr>
              <a:t> </a:t>
            </a:r>
            <a:r>
              <a:rPr lang="de-DE" sz="2800" b="1" dirty="0" err="1" smtClean="0">
                <a:solidFill>
                  <a:srgbClr val="0000FF"/>
                </a:solidFill>
              </a:rPr>
              <a:t>the</a:t>
            </a:r>
            <a:r>
              <a:rPr lang="de-DE" sz="2800" b="1" dirty="0" smtClean="0">
                <a:solidFill>
                  <a:srgbClr val="0000FF"/>
                </a:solidFill>
              </a:rPr>
              <a:t> last </a:t>
            </a:r>
            <a:r>
              <a:rPr lang="de-DE" sz="2800" b="1" dirty="0" err="1" smtClean="0">
                <a:solidFill>
                  <a:srgbClr val="0000FF"/>
                </a:solidFill>
              </a:rPr>
              <a:t>decades</a:t>
            </a:r>
            <a:r>
              <a:rPr lang="de-DE" sz="2800" b="1" dirty="0" smtClean="0">
                <a:solidFill>
                  <a:srgbClr val="0000FF"/>
                </a:solidFill>
              </a:rPr>
              <a:t> ? </a:t>
            </a:r>
            <a:endParaRPr lang="de-DE" sz="2800" b="1" dirty="0">
              <a:solidFill>
                <a:srgbClr val="0000FF"/>
              </a:solidFill>
            </a:endParaRPr>
          </a:p>
          <a:p>
            <a:pPr marL="514350" indent="-514350" algn="ctr" eaLnBrk="0" hangingPunct="0">
              <a:spcBef>
                <a:spcPct val="20000"/>
              </a:spcBef>
              <a:buSzPct val="140000"/>
              <a:buFont typeface="+mj-lt"/>
              <a:buAutoNum type="arabicPeriod"/>
            </a:pPr>
            <a:r>
              <a:rPr lang="de-DE" sz="2800" b="1" dirty="0" err="1" smtClean="0">
                <a:solidFill>
                  <a:srgbClr val="0000FF"/>
                </a:solidFill>
              </a:rPr>
              <a:t>How</a:t>
            </a:r>
            <a:r>
              <a:rPr lang="de-DE" sz="2800" b="1" dirty="0" smtClean="0">
                <a:solidFill>
                  <a:srgbClr val="0000FF"/>
                </a:solidFill>
              </a:rPr>
              <a:t> </a:t>
            </a:r>
            <a:r>
              <a:rPr lang="de-DE" sz="2800" b="1" dirty="0" err="1" smtClean="0">
                <a:solidFill>
                  <a:srgbClr val="0000FF"/>
                </a:solidFill>
              </a:rPr>
              <a:t>did</a:t>
            </a:r>
            <a:r>
              <a:rPr lang="de-DE" sz="2800" b="1" dirty="0" smtClean="0">
                <a:solidFill>
                  <a:srgbClr val="0000FF"/>
                </a:solidFill>
              </a:rPr>
              <a:t> </a:t>
            </a:r>
            <a:r>
              <a:rPr lang="de-DE" sz="2800" b="1" dirty="0" err="1" smtClean="0">
                <a:solidFill>
                  <a:srgbClr val="0000FF"/>
                </a:solidFill>
              </a:rPr>
              <a:t>energy</a:t>
            </a:r>
            <a:r>
              <a:rPr lang="de-DE" sz="2800" b="1" dirty="0" smtClean="0">
                <a:solidFill>
                  <a:srgbClr val="0000FF"/>
                </a:solidFill>
              </a:rPr>
              <a:t> </a:t>
            </a:r>
            <a:r>
              <a:rPr lang="de-DE" sz="2800" b="1" dirty="0" err="1" smtClean="0">
                <a:solidFill>
                  <a:srgbClr val="0000FF"/>
                </a:solidFill>
              </a:rPr>
              <a:t>and</a:t>
            </a:r>
            <a:r>
              <a:rPr lang="de-DE" sz="2800" b="1" dirty="0" smtClean="0">
                <a:solidFill>
                  <a:srgbClr val="0000FF"/>
                </a:solidFill>
              </a:rPr>
              <a:t> </a:t>
            </a:r>
            <a:r>
              <a:rPr lang="de-DE" sz="2800" b="1" dirty="0" err="1" smtClean="0">
                <a:solidFill>
                  <a:srgbClr val="0000FF"/>
                </a:solidFill>
              </a:rPr>
              <a:t>electricity</a:t>
            </a:r>
            <a:r>
              <a:rPr lang="de-DE" sz="2800" b="1" dirty="0" smtClean="0">
                <a:solidFill>
                  <a:srgbClr val="0000FF"/>
                </a:solidFill>
              </a:rPr>
              <a:t> </a:t>
            </a:r>
            <a:r>
              <a:rPr lang="de-DE" sz="2800" b="1" dirty="0" err="1" smtClean="0">
                <a:solidFill>
                  <a:srgbClr val="0000FF"/>
                </a:solidFill>
              </a:rPr>
              <a:t>consumption</a:t>
            </a:r>
            <a:r>
              <a:rPr lang="de-DE" sz="2800" b="1" dirty="0" smtClean="0">
                <a:solidFill>
                  <a:srgbClr val="0000FF"/>
                </a:solidFill>
              </a:rPr>
              <a:t>  </a:t>
            </a:r>
            <a:r>
              <a:rPr lang="de-DE" sz="2800" b="1" dirty="0" err="1" smtClean="0">
                <a:solidFill>
                  <a:srgbClr val="0000FF"/>
                </a:solidFill>
              </a:rPr>
              <a:t>develop</a:t>
            </a:r>
            <a:r>
              <a:rPr lang="de-DE" sz="2800" b="1" dirty="0" smtClean="0">
                <a:solidFill>
                  <a:srgbClr val="0000FF"/>
                </a:solidFill>
              </a:rPr>
              <a:t> </a:t>
            </a:r>
            <a:r>
              <a:rPr lang="de-DE" sz="2800" b="1" dirty="0" err="1" smtClean="0">
                <a:solidFill>
                  <a:srgbClr val="0000FF"/>
                </a:solidFill>
              </a:rPr>
              <a:t>over</a:t>
            </a:r>
            <a:r>
              <a:rPr lang="de-DE" sz="2800" b="1" dirty="0" smtClean="0">
                <a:solidFill>
                  <a:srgbClr val="0000FF"/>
                </a:solidFill>
              </a:rPr>
              <a:t> </a:t>
            </a:r>
            <a:r>
              <a:rPr lang="de-DE" sz="2800" b="1" dirty="0" err="1" smtClean="0">
                <a:solidFill>
                  <a:srgbClr val="0000FF"/>
                </a:solidFill>
              </a:rPr>
              <a:t>the</a:t>
            </a:r>
            <a:r>
              <a:rPr lang="de-DE" sz="2800" b="1" dirty="0" smtClean="0">
                <a:solidFill>
                  <a:srgbClr val="0000FF"/>
                </a:solidFill>
              </a:rPr>
              <a:t> last </a:t>
            </a:r>
            <a:r>
              <a:rPr lang="de-DE" sz="2800" b="1" dirty="0" err="1" smtClean="0">
                <a:solidFill>
                  <a:srgbClr val="0000FF"/>
                </a:solidFill>
              </a:rPr>
              <a:t>decades</a:t>
            </a:r>
            <a:r>
              <a:rPr lang="de-DE" sz="2800" b="1" dirty="0" smtClean="0">
                <a:solidFill>
                  <a:srgbClr val="0000FF"/>
                </a:solidFill>
              </a:rPr>
              <a:t>? </a:t>
            </a:r>
          </a:p>
          <a:p>
            <a:pPr marL="514350" indent="-514350" algn="ctr" eaLnBrk="0" hangingPunct="0">
              <a:spcBef>
                <a:spcPct val="20000"/>
              </a:spcBef>
              <a:buSzPct val="140000"/>
              <a:buFont typeface="+mj-lt"/>
              <a:buAutoNum type="arabicPeriod"/>
            </a:pPr>
            <a:r>
              <a:rPr lang="de-DE" sz="2800" b="1" dirty="0" err="1" smtClean="0">
                <a:solidFill>
                  <a:srgbClr val="0000FF"/>
                </a:solidFill>
              </a:rPr>
              <a:t>Is</a:t>
            </a:r>
            <a:r>
              <a:rPr lang="de-DE" sz="2800" b="1" dirty="0" smtClean="0">
                <a:solidFill>
                  <a:srgbClr val="0000FF"/>
                </a:solidFill>
              </a:rPr>
              <a:t> </a:t>
            </a:r>
            <a:r>
              <a:rPr lang="de-DE" sz="2800" b="1" dirty="0" err="1" smtClean="0">
                <a:solidFill>
                  <a:srgbClr val="0000FF"/>
                </a:solidFill>
              </a:rPr>
              <a:t>the</a:t>
            </a:r>
            <a:r>
              <a:rPr lang="de-DE" sz="2800" b="1" dirty="0" smtClean="0">
                <a:solidFill>
                  <a:srgbClr val="0000FF"/>
                </a:solidFill>
              </a:rPr>
              <a:t> </a:t>
            </a:r>
            <a:r>
              <a:rPr lang="de-DE" sz="2800" b="1" dirty="0" err="1" smtClean="0">
                <a:solidFill>
                  <a:srgbClr val="0000FF"/>
                </a:solidFill>
              </a:rPr>
              <a:t>country</a:t>
            </a:r>
            <a:r>
              <a:rPr lang="de-DE" sz="2800" b="1" dirty="0" smtClean="0">
                <a:solidFill>
                  <a:srgbClr val="0000FF"/>
                </a:solidFill>
              </a:rPr>
              <a:t> </a:t>
            </a:r>
            <a:r>
              <a:rPr lang="de-DE" sz="2800" b="1" dirty="0" err="1" smtClean="0">
                <a:solidFill>
                  <a:srgbClr val="0000FF"/>
                </a:solidFill>
              </a:rPr>
              <a:t>net</a:t>
            </a:r>
            <a:r>
              <a:rPr lang="de-DE" sz="2800" b="1" dirty="0" smtClean="0">
                <a:solidFill>
                  <a:srgbClr val="0000FF"/>
                </a:solidFill>
              </a:rPr>
              <a:t> </a:t>
            </a:r>
            <a:r>
              <a:rPr lang="de-DE" sz="2800" b="1" dirty="0" err="1" smtClean="0">
                <a:solidFill>
                  <a:srgbClr val="0000FF"/>
                </a:solidFill>
              </a:rPr>
              <a:t>importer</a:t>
            </a:r>
            <a:r>
              <a:rPr lang="de-DE" sz="2800" b="1" dirty="0" smtClean="0">
                <a:solidFill>
                  <a:srgbClr val="0000FF"/>
                </a:solidFill>
              </a:rPr>
              <a:t> </a:t>
            </a:r>
            <a:r>
              <a:rPr lang="de-DE" sz="2800" b="1" dirty="0" err="1" smtClean="0">
                <a:solidFill>
                  <a:srgbClr val="0000FF"/>
                </a:solidFill>
              </a:rPr>
              <a:t>of</a:t>
            </a:r>
            <a:r>
              <a:rPr lang="de-DE" sz="2800" b="1" dirty="0" smtClean="0">
                <a:solidFill>
                  <a:srgbClr val="0000FF"/>
                </a:solidFill>
              </a:rPr>
              <a:t> </a:t>
            </a:r>
            <a:r>
              <a:rPr lang="de-DE" sz="2800" b="1" dirty="0" err="1" smtClean="0">
                <a:solidFill>
                  <a:srgbClr val="0000FF"/>
                </a:solidFill>
              </a:rPr>
              <a:t>energy</a:t>
            </a:r>
            <a:r>
              <a:rPr lang="de-DE" sz="2800" b="1" dirty="0" smtClean="0">
                <a:solidFill>
                  <a:srgbClr val="0000FF"/>
                </a:solidFill>
              </a:rPr>
              <a:t> (</a:t>
            </a:r>
            <a:r>
              <a:rPr lang="de-DE" sz="2800" b="1" dirty="0" err="1" smtClean="0">
                <a:solidFill>
                  <a:srgbClr val="0000FF"/>
                </a:solidFill>
              </a:rPr>
              <a:t>oil</a:t>
            </a:r>
            <a:r>
              <a:rPr lang="de-DE" sz="2800" b="1" dirty="0" smtClean="0">
                <a:solidFill>
                  <a:srgbClr val="0000FF"/>
                </a:solidFill>
              </a:rPr>
              <a:t>, gas) </a:t>
            </a:r>
            <a:r>
              <a:rPr lang="de-DE" sz="2800" b="1" dirty="0" err="1" smtClean="0">
                <a:solidFill>
                  <a:srgbClr val="0000FF"/>
                </a:solidFill>
              </a:rPr>
              <a:t>and</a:t>
            </a:r>
            <a:r>
              <a:rPr lang="de-DE" sz="2800" b="1" dirty="0" smtClean="0">
                <a:solidFill>
                  <a:srgbClr val="0000FF"/>
                </a:solidFill>
              </a:rPr>
              <a:t> </a:t>
            </a:r>
            <a:r>
              <a:rPr lang="de-DE" sz="2800" b="1" dirty="0" err="1" smtClean="0">
                <a:solidFill>
                  <a:srgbClr val="0000FF"/>
                </a:solidFill>
              </a:rPr>
              <a:t>electricity</a:t>
            </a:r>
            <a:r>
              <a:rPr lang="de-DE" sz="2800" b="1" dirty="0" smtClean="0">
                <a:solidFill>
                  <a:srgbClr val="0000FF"/>
                </a:solidFill>
              </a:rPr>
              <a:t>? </a:t>
            </a:r>
            <a:r>
              <a:rPr lang="de-DE" sz="3200" b="1" dirty="0">
                <a:solidFill>
                  <a:srgbClr val="0000FF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72114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cce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03400"/>
            <a:ext cx="2376487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ecurit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13" y="1865313"/>
            <a:ext cx="2855912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50825" y="4840288"/>
            <a:ext cx="2089150" cy="7683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 Access</a:t>
            </a:r>
          </a:p>
        </p:txBody>
      </p:sp>
      <p:sp>
        <p:nvSpPr>
          <p:cNvPr id="9" name="Rectangle 8"/>
          <p:cNvSpPr/>
          <p:nvPr/>
        </p:nvSpPr>
        <p:spPr>
          <a:xfrm>
            <a:off x="6507163" y="4137025"/>
            <a:ext cx="2249487" cy="7683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 Security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33688" y="3636963"/>
            <a:ext cx="2841625" cy="4318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Climate Change</a:t>
            </a:r>
          </a:p>
        </p:txBody>
      </p:sp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891" y="1258888"/>
            <a:ext cx="3121025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6904" name="Title 1"/>
          <p:cNvSpPr>
            <a:spLocks noGrp="1"/>
          </p:cNvSpPr>
          <p:nvPr>
            <p:ph type="title" idx="4294967295"/>
          </p:nvPr>
        </p:nvSpPr>
        <p:spPr>
          <a:xfrm>
            <a:off x="465137" y="548680"/>
            <a:ext cx="7772400" cy="812801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The Key Energy Challenges</a:t>
            </a:r>
          </a:p>
        </p:txBody>
      </p:sp>
      <p:pic>
        <p:nvPicPr>
          <p:cNvPr id="89090" name="Picture 2" descr="I:\pachauri\smoke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5" y="4203700"/>
            <a:ext cx="2635250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797550" y="5854700"/>
            <a:ext cx="2493963" cy="762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/>
            <a:r>
              <a:rPr lang="en-US" sz="22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Air Pollution</a:t>
            </a:r>
          </a:p>
          <a:p>
            <a:pPr algn="ctr" defTabSz="914400"/>
            <a:r>
              <a:rPr lang="en-US" sz="22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Health Impacts</a:t>
            </a:r>
          </a:p>
        </p:txBody>
      </p:sp>
    </p:spTree>
    <p:extLst>
      <p:ext uri="{BB962C8B-B14F-4D97-AF65-F5344CB8AC3E}">
        <p14:creationId xmlns:p14="http://schemas.microsoft.com/office/powerpoint/2010/main" val="345493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542925" y="44450"/>
            <a:ext cx="792003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en-US" b="1">
                <a:solidFill>
                  <a:srgbClr val="FF0000"/>
                </a:solidFill>
              </a:rPr>
              <a:t>WORLD-WIDE TREND IN</a:t>
            </a:r>
            <a:br>
              <a:rPr lang="de-DE" altLang="en-US" b="1">
                <a:solidFill>
                  <a:srgbClr val="FF0000"/>
                </a:solidFill>
              </a:rPr>
            </a:br>
            <a:r>
              <a:rPr lang="de-DE" altLang="en-US" b="1">
                <a:solidFill>
                  <a:srgbClr val="FF0000"/>
                </a:solidFill>
              </a:rPr>
              <a:t>  PRIMARY ENERGY</a:t>
            </a:r>
          </a:p>
        </p:txBody>
      </p:sp>
      <p:sp>
        <p:nvSpPr>
          <p:cNvPr id="19459" name="Line 3"/>
          <p:cNvSpPr>
            <a:spLocks noChangeShapeType="1"/>
          </p:cNvSpPr>
          <p:nvPr/>
        </p:nvSpPr>
        <p:spPr bwMode="auto">
          <a:xfrm>
            <a:off x="1835150" y="6308725"/>
            <a:ext cx="61928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7264400" y="6340475"/>
            <a:ext cx="66675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AT" altLang="en-US" sz="1700" b="1"/>
              <a:t>2030</a:t>
            </a:r>
          </a:p>
        </p:txBody>
      </p:sp>
      <p:sp>
        <p:nvSpPr>
          <p:cNvPr id="205829" name="Text Box 5"/>
          <p:cNvSpPr txBox="1">
            <a:spLocks noChangeArrowheads="1"/>
          </p:cNvSpPr>
          <p:nvPr/>
        </p:nvSpPr>
        <p:spPr bwMode="auto">
          <a:xfrm>
            <a:off x="7756525" y="142875"/>
            <a:ext cx="869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AT" altLang="en-US" sz="1800" b="1"/>
              <a:t>20000</a:t>
            </a:r>
            <a:br>
              <a:rPr lang="de-AT" altLang="en-US" sz="1800" b="1"/>
            </a:br>
            <a:r>
              <a:rPr lang="de-AT" altLang="en-US" sz="1800" b="1"/>
              <a:t> mtoe!</a:t>
            </a:r>
          </a:p>
        </p:txBody>
      </p:sp>
      <p:sp>
        <p:nvSpPr>
          <p:cNvPr id="19462" name="Line 6"/>
          <p:cNvSpPr>
            <a:spLocks noChangeShapeType="1"/>
          </p:cNvSpPr>
          <p:nvPr/>
        </p:nvSpPr>
        <p:spPr bwMode="auto">
          <a:xfrm flipV="1">
            <a:off x="7486650" y="639763"/>
            <a:ext cx="0" cy="5545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19463" name="Foliennummernplatzhalt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A76D69F-D256-4C08-8769-5D4015AF0705}" type="slidenum">
              <a:rPr lang="de-AT" altLang="de-DE" sz="1400" smtClean="0"/>
              <a:pPr algn="r"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de-AT" altLang="de-DE" sz="1400" smtClean="0"/>
          </a:p>
        </p:txBody>
      </p:sp>
      <p:pic>
        <p:nvPicPr>
          <p:cNvPr id="1946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1843088"/>
            <a:ext cx="6826250" cy="492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31" name="Picture 7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8625" y="3738563"/>
            <a:ext cx="4470400" cy="2649537"/>
          </a:xfrm>
          <a:noFill/>
        </p:spPr>
      </p:pic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179388" y="6511925"/>
            <a:ext cx="1922462" cy="338138"/>
          </a:xfrm>
          <a:prstGeom prst="rect">
            <a:avLst/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en-US" sz="1600" i="1"/>
              <a:t>Source: IEA (2016)</a:t>
            </a:r>
            <a:endParaRPr lang="de-AT" altLang="en-US" sz="1600" i="1"/>
          </a:p>
        </p:txBody>
      </p:sp>
      <p:sp>
        <p:nvSpPr>
          <p:cNvPr id="205833" name="Line 9"/>
          <p:cNvSpPr>
            <a:spLocks noChangeShapeType="1"/>
          </p:cNvSpPr>
          <p:nvPr/>
        </p:nvSpPr>
        <p:spPr bwMode="auto">
          <a:xfrm flipV="1">
            <a:off x="5724525" y="639763"/>
            <a:ext cx="1814513" cy="1420812"/>
          </a:xfrm>
          <a:prstGeom prst="line">
            <a:avLst/>
          </a:prstGeom>
          <a:noFill/>
          <a:ln w="603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6035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29" grpId="0"/>
      <p:bldP spid="2058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3" y="1340768"/>
            <a:ext cx="7580313" cy="559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-80560" y="294654"/>
            <a:ext cx="694848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e-DE" altLang="en-US" b="1" dirty="0">
                <a:solidFill>
                  <a:srgbClr val="FF0000"/>
                </a:solidFill>
              </a:rPr>
              <a:t>WORLD-WIDE TREND IN ELECTRICITY CONSUMPTION</a:t>
            </a:r>
          </a:p>
        </p:txBody>
      </p:sp>
      <p:sp>
        <p:nvSpPr>
          <p:cNvPr id="20484" name="Line 3"/>
          <p:cNvSpPr>
            <a:spLocks noChangeShapeType="1"/>
          </p:cNvSpPr>
          <p:nvPr/>
        </p:nvSpPr>
        <p:spPr bwMode="auto">
          <a:xfrm>
            <a:off x="7524750" y="6331917"/>
            <a:ext cx="15986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20485" name="Line 6"/>
          <p:cNvSpPr>
            <a:spLocks noChangeShapeType="1"/>
          </p:cNvSpPr>
          <p:nvPr/>
        </p:nvSpPr>
        <p:spPr bwMode="auto">
          <a:xfrm flipV="1">
            <a:off x="8145463" y="294654"/>
            <a:ext cx="0" cy="6037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7425933" y="723526"/>
            <a:ext cx="882650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AT" altLang="en-US" sz="1800" b="1" dirty="0"/>
              <a:t>32000</a:t>
            </a:r>
            <a:br>
              <a:rPr lang="de-AT" altLang="en-US" sz="1800" b="1" dirty="0"/>
            </a:br>
            <a:r>
              <a:rPr lang="de-AT" altLang="en-US" sz="1800" b="1" dirty="0"/>
              <a:t> </a:t>
            </a:r>
            <a:r>
              <a:rPr lang="de-AT" altLang="en-US" sz="1800" b="1" dirty="0" err="1"/>
              <a:t>TWh</a:t>
            </a:r>
            <a:r>
              <a:rPr lang="de-AT" altLang="en-US" sz="1800" b="1" dirty="0"/>
              <a:t> !</a:t>
            </a:r>
          </a:p>
        </p:txBody>
      </p:sp>
      <p:sp>
        <p:nvSpPr>
          <p:cNvPr id="20487" name="Text Box 13"/>
          <p:cNvSpPr txBox="1">
            <a:spLocks noChangeArrowheads="1"/>
          </p:cNvSpPr>
          <p:nvPr/>
        </p:nvSpPr>
        <p:spPr bwMode="auto">
          <a:xfrm>
            <a:off x="120650" y="6500192"/>
            <a:ext cx="1922463" cy="338137"/>
          </a:xfrm>
          <a:prstGeom prst="rect">
            <a:avLst/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en-US" sz="1600" i="1"/>
              <a:t>Source: IEA (2016)</a:t>
            </a:r>
            <a:endParaRPr lang="de-AT" altLang="en-US" sz="1600" i="1"/>
          </a:p>
        </p:txBody>
      </p:sp>
      <p:sp>
        <p:nvSpPr>
          <p:cNvPr id="20488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553200" y="6339854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544BC48-4D00-4426-A14D-445F5F5311C8}" type="slidenum">
              <a:rPr lang="de-AT" altLang="de-DE" sz="1400" smtClean="0"/>
              <a:pPr algn="r"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de-AT" altLang="de-DE" sz="1400" smtClean="0"/>
          </a:p>
        </p:txBody>
      </p:sp>
      <p:sp>
        <p:nvSpPr>
          <p:cNvPr id="20489" name="Text Box 4"/>
          <p:cNvSpPr txBox="1">
            <a:spLocks noChangeArrowheads="1"/>
          </p:cNvSpPr>
          <p:nvPr/>
        </p:nvSpPr>
        <p:spPr bwMode="auto">
          <a:xfrm>
            <a:off x="7885113" y="6371604"/>
            <a:ext cx="9223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AT" altLang="en-US" sz="1800" b="1"/>
              <a:t>2030</a:t>
            </a:r>
          </a:p>
        </p:txBody>
      </p:sp>
      <p:sp>
        <p:nvSpPr>
          <p:cNvPr id="29704" name="Line 8"/>
          <p:cNvSpPr>
            <a:spLocks noChangeShapeType="1"/>
          </p:cNvSpPr>
          <p:nvPr/>
        </p:nvSpPr>
        <p:spPr bwMode="auto">
          <a:xfrm flipV="1">
            <a:off x="5916479" y="-4764"/>
            <a:ext cx="2228984" cy="1996455"/>
          </a:xfrm>
          <a:prstGeom prst="line">
            <a:avLst/>
          </a:prstGeom>
          <a:noFill/>
          <a:ln w="603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cxnSp>
        <p:nvCxnSpPr>
          <p:cNvPr id="3" name="Gerade Verbindung mit Pfeil 2"/>
          <p:cNvCxnSpPr>
            <a:cxnSpLocks noChangeShapeType="1"/>
          </p:cNvCxnSpPr>
          <p:nvPr/>
        </p:nvCxnSpPr>
        <p:spPr bwMode="auto">
          <a:xfrm>
            <a:off x="7956550" y="1991692"/>
            <a:ext cx="0" cy="3332162"/>
          </a:xfrm>
          <a:prstGeom prst="straightConnector1">
            <a:avLst/>
          </a:prstGeom>
          <a:noFill/>
          <a:ln w="60325" algn="ctr">
            <a:solidFill>
              <a:srgbClr val="FF0000"/>
            </a:solidFill>
            <a:round/>
            <a:headEnd type="arrow" w="med" len="med"/>
            <a:tailEnd type="arrow" w="med" len="med"/>
          </a:ln>
        </p:spPr>
      </p:cxnSp>
      <p:sp>
        <p:nvSpPr>
          <p:cNvPr id="14" name="Text Box 5"/>
          <p:cNvSpPr txBox="1">
            <a:spLocks noChangeArrowheads="1"/>
          </p:cNvSpPr>
          <p:nvPr/>
        </p:nvSpPr>
        <p:spPr bwMode="auto">
          <a:xfrm rot="-5400000">
            <a:off x="6654801" y="3690316"/>
            <a:ext cx="197485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AT" altLang="en-US" sz="2800" b="1">
                <a:solidFill>
                  <a:srgbClr val="FF0000"/>
                </a:solidFill>
              </a:rPr>
              <a:t>Factor 4! </a:t>
            </a:r>
          </a:p>
        </p:txBody>
      </p:sp>
    </p:spTree>
    <p:extLst>
      <p:ext uri="{BB962C8B-B14F-4D97-AF65-F5344CB8AC3E}">
        <p14:creationId xmlns:p14="http://schemas.microsoft.com/office/powerpoint/2010/main" val="179974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 animBg="1"/>
      <p:bldP spid="29704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reeform 2"/>
          <p:cNvSpPr>
            <a:spLocks/>
          </p:cNvSpPr>
          <p:nvPr/>
        </p:nvSpPr>
        <p:spPr bwMode="auto">
          <a:xfrm>
            <a:off x="4670425" y="2703513"/>
            <a:ext cx="2608263" cy="636587"/>
          </a:xfrm>
          <a:custGeom>
            <a:avLst/>
            <a:gdLst>
              <a:gd name="T0" fmla="*/ 0 w 1712"/>
              <a:gd name="T1" fmla="*/ 969480882 h 418"/>
              <a:gd name="T2" fmla="*/ 146230315 w 1712"/>
              <a:gd name="T3" fmla="*/ 916135500 h 418"/>
              <a:gd name="T4" fmla="*/ 276212309 w 1712"/>
              <a:gd name="T5" fmla="*/ 897581578 h 418"/>
              <a:gd name="T6" fmla="*/ 424762942 w 1712"/>
              <a:gd name="T7" fmla="*/ 841918289 h 418"/>
              <a:gd name="T8" fmla="*/ 570991734 w 1712"/>
              <a:gd name="T9" fmla="*/ 804808922 h 418"/>
              <a:gd name="T10" fmla="*/ 700973728 w 1712"/>
              <a:gd name="T11" fmla="*/ 767699555 h 418"/>
              <a:gd name="T12" fmla="*/ 849525885 w 1712"/>
              <a:gd name="T13" fmla="*/ 732909619 h 418"/>
              <a:gd name="T14" fmla="*/ 998076518 w 1712"/>
              <a:gd name="T15" fmla="*/ 695800252 h 418"/>
              <a:gd name="T16" fmla="*/ 1125736671 w 1712"/>
              <a:gd name="T17" fmla="*/ 677244807 h 418"/>
              <a:gd name="T18" fmla="*/ 1274287304 w 1712"/>
              <a:gd name="T19" fmla="*/ 640135439 h 418"/>
              <a:gd name="T20" fmla="*/ 1422839460 w 1712"/>
              <a:gd name="T21" fmla="*/ 603026072 h 418"/>
              <a:gd name="T22" fmla="*/ 1550499613 w 1712"/>
              <a:gd name="T23" fmla="*/ 568236136 h 418"/>
              <a:gd name="T24" fmla="*/ 1699050246 w 1712"/>
              <a:gd name="T25" fmla="*/ 549682214 h 418"/>
              <a:gd name="T26" fmla="*/ 1847600879 w 1712"/>
              <a:gd name="T27" fmla="*/ 512572847 h 418"/>
              <a:gd name="T28" fmla="*/ 1977582874 w 1712"/>
              <a:gd name="T29" fmla="*/ 475463480 h 418"/>
              <a:gd name="T30" fmla="*/ 2123813189 w 1712"/>
              <a:gd name="T31" fmla="*/ 438354113 h 418"/>
              <a:gd name="T32" fmla="*/ 2147483647 w 1712"/>
              <a:gd name="T33" fmla="*/ 385008731 h 418"/>
              <a:gd name="T34" fmla="*/ 2147483647 w 1712"/>
              <a:gd name="T35" fmla="*/ 347899364 h 418"/>
              <a:gd name="T36" fmla="*/ 2147483647 w 1712"/>
              <a:gd name="T37" fmla="*/ 329345442 h 418"/>
              <a:gd name="T38" fmla="*/ 2147483647 w 1712"/>
              <a:gd name="T39" fmla="*/ 273680630 h 418"/>
              <a:gd name="T40" fmla="*/ 2147483647 w 1712"/>
              <a:gd name="T41" fmla="*/ 255126708 h 418"/>
              <a:gd name="T42" fmla="*/ 2147483647 w 1712"/>
              <a:gd name="T43" fmla="*/ 218017341 h 418"/>
              <a:gd name="T44" fmla="*/ 2147483647 w 1712"/>
              <a:gd name="T45" fmla="*/ 183227405 h 418"/>
              <a:gd name="T46" fmla="*/ 2147483647 w 1712"/>
              <a:gd name="T47" fmla="*/ 146118038 h 418"/>
              <a:gd name="T48" fmla="*/ 2147483647 w 1712"/>
              <a:gd name="T49" fmla="*/ 109008671 h 418"/>
              <a:gd name="T50" fmla="*/ 2147483647 w 1712"/>
              <a:gd name="T51" fmla="*/ 71899303 h 418"/>
              <a:gd name="T52" fmla="*/ 2147483647 w 1712"/>
              <a:gd name="T53" fmla="*/ 53345381 h 418"/>
              <a:gd name="T54" fmla="*/ 2147483647 w 1712"/>
              <a:gd name="T55" fmla="*/ 18553922 h 418"/>
              <a:gd name="T56" fmla="*/ 2147483647 w 1712"/>
              <a:gd name="T57" fmla="*/ 0 h 418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712"/>
              <a:gd name="T88" fmla="*/ 0 h 418"/>
              <a:gd name="T89" fmla="*/ 1712 w 1712"/>
              <a:gd name="T90" fmla="*/ 418 h 418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712" h="418">
                <a:moveTo>
                  <a:pt x="0" y="418"/>
                </a:moveTo>
                <a:lnTo>
                  <a:pt x="63" y="395"/>
                </a:lnTo>
                <a:lnTo>
                  <a:pt x="119" y="387"/>
                </a:lnTo>
                <a:lnTo>
                  <a:pt x="183" y="363"/>
                </a:lnTo>
                <a:lnTo>
                  <a:pt x="246" y="347"/>
                </a:lnTo>
                <a:lnTo>
                  <a:pt x="302" y="331"/>
                </a:lnTo>
                <a:lnTo>
                  <a:pt x="366" y="316"/>
                </a:lnTo>
                <a:lnTo>
                  <a:pt x="430" y="300"/>
                </a:lnTo>
                <a:lnTo>
                  <a:pt x="485" y="292"/>
                </a:lnTo>
                <a:lnTo>
                  <a:pt x="549" y="276"/>
                </a:lnTo>
                <a:lnTo>
                  <a:pt x="613" y="260"/>
                </a:lnTo>
                <a:lnTo>
                  <a:pt x="668" y="245"/>
                </a:lnTo>
                <a:lnTo>
                  <a:pt x="732" y="237"/>
                </a:lnTo>
                <a:lnTo>
                  <a:pt x="796" y="221"/>
                </a:lnTo>
                <a:lnTo>
                  <a:pt x="852" y="205"/>
                </a:lnTo>
                <a:lnTo>
                  <a:pt x="915" y="189"/>
                </a:lnTo>
                <a:lnTo>
                  <a:pt x="979" y="166"/>
                </a:lnTo>
                <a:lnTo>
                  <a:pt x="1035" y="150"/>
                </a:lnTo>
                <a:lnTo>
                  <a:pt x="1098" y="142"/>
                </a:lnTo>
                <a:lnTo>
                  <a:pt x="1162" y="118"/>
                </a:lnTo>
                <a:lnTo>
                  <a:pt x="1226" y="110"/>
                </a:lnTo>
                <a:lnTo>
                  <a:pt x="1282" y="94"/>
                </a:lnTo>
                <a:lnTo>
                  <a:pt x="1345" y="79"/>
                </a:lnTo>
                <a:lnTo>
                  <a:pt x="1409" y="63"/>
                </a:lnTo>
                <a:lnTo>
                  <a:pt x="1465" y="47"/>
                </a:lnTo>
                <a:lnTo>
                  <a:pt x="1528" y="31"/>
                </a:lnTo>
                <a:lnTo>
                  <a:pt x="1592" y="23"/>
                </a:lnTo>
                <a:lnTo>
                  <a:pt x="1648" y="8"/>
                </a:lnTo>
                <a:lnTo>
                  <a:pt x="1712" y="0"/>
                </a:lnTo>
              </a:path>
            </a:pathLst>
          </a:custGeom>
          <a:noFill/>
          <a:ln w="23813">
            <a:solidFill>
              <a:srgbClr val="9933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1" name="Freeform 3"/>
          <p:cNvSpPr>
            <a:spLocks/>
          </p:cNvSpPr>
          <p:nvPr/>
        </p:nvSpPr>
        <p:spPr bwMode="auto">
          <a:xfrm>
            <a:off x="4670425" y="1547813"/>
            <a:ext cx="2608263" cy="1106487"/>
          </a:xfrm>
          <a:custGeom>
            <a:avLst/>
            <a:gdLst>
              <a:gd name="T0" fmla="*/ 0 w 1712"/>
              <a:gd name="T1" fmla="*/ 1684062560 h 727"/>
              <a:gd name="T2" fmla="*/ 146230315 w 1712"/>
              <a:gd name="T3" fmla="*/ 1646999051 h 727"/>
              <a:gd name="T4" fmla="*/ 276212309 w 1712"/>
              <a:gd name="T5" fmla="*/ 1609935541 h 727"/>
              <a:gd name="T6" fmla="*/ 424762942 w 1712"/>
              <a:gd name="T7" fmla="*/ 1538126513 h 727"/>
              <a:gd name="T8" fmla="*/ 570991734 w 1712"/>
              <a:gd name="T9" fmla="*/ 1445467739 h 727"/>
              <a:gd name="T10" fmla="*/ 700973728 w 1712"/>
              <a:gd name="T11" fmla="*/ 1373657190 h 727"/>
              <a:gd name="T12" fmla="*/ 849525885 w 1712"/>
              <a:gd name="T13" fmla="*/ 1299531693 h 727"/>
              <a:gd name="T14" fmla="*/ 998076518 w 1712"/>
              <a:gd name="T15" fmla="*/ 1243936428 h 727"/>
              <a:gd name="T16" fmla="*/ 1125736671 w 1712"/>
              <a:gd name="T17" fmla="*/ 1172125879 h 727"/>
              <a:gd name="T18" fmla="*/ 1274287304 w 1712"/>
              <a:gd name="T19" fmla="*/ 1116530614 h 727"/>
              <a:gd name="T20" fmla="*/ 1422839460 w 1712"/>
              <a:gd name="T21" fmla="*/ 1044721587 h 727"/>
              <a:gd name="T22" fmla="*/ 1550499613 w 1712"/>
              <a:gd name="T23" fmla="*/ 970594568 h 727"/>
              <a:gd name="T24" fmla="*/ 1699050246 w 1712"/>
              <a:gd name="T25" fmla="*/ 914999303 h 727"/>
              <a:gd name="T26" fmla="*/ 1847600879 w 1712"/>
              <a:gd name="T27" fmla="*/ 861720508 h 727"/>
              <a:gd name="T28" fmla="*/ 1977582874 w 1712"/>
              <a:gd name="T29" fmla="*/ 787595011 h 727"/>
              <a:gd name="T30" fmla="*/ 2123813189 w 1712"/>
              <a:gd name="T31" fmla="*/ 731999747 h 727"/>
              <a:gd name="T32" fmla="*/ 2147483647 w 1712"/>
              <a:gd name="T33" fmla="*/ 678720952 h 727"/>
              <a:gd name="T34" fmla="*/ 2147483647 w 1712"/>
              <a:gd name="T35" fmla="*/ 604593933 h 727"/>
              <a:gd name="T36" fmla="*/ 2147483647 w 1712"/>
              <a:gd name="T37" fmla="*/ 549000191 h 727"/>
              <a:gd name="T38" fmla="*/ 2147483647 w 1712"/>
              <a:gd name="T39" fmla="*/ 495721396 h 727"/>
              <a:gd name="T40" fmla="*/ 2147483647 w 1712"/>
              <a:gd name="T41" fmla="*/ 440126132 h 727"/>
              <a:gd name="T42" fmla="*/ 2147483647 w 1712"/>
              <a:gd name="T43" fmla="*/ 384530867 h 727"/>
              <a:gd name="T44" fmla="*/ 2147483647 w 1712"/>
              <a:gd name="T45" fmla="*/ 328937125 h 727"/>
              <a:gd name="T46" fmla="*/ 2147483647 w 1712"/>
              <a:gd name="T47" fmla="*/ 275658330 h 727"/>
              <a:gd name="T48" fmla="*/ 2147483647 w 1712"/>
              <a:gd name="T49" fmla="*/ 220063066 h 727"/>
              <a:gd name="T50" fmla="*/ 2147483647 w 1712"/>
              <a:gd name="T51" fmla="*/ 164467802 h 727"/>
              <a:gd name="T52" fmla="*/ 2147483647 w 1712"/>
              <a:gd name="T53" fmla="*/ 111190529 h 727"/>
              <a:gd name="T54" fmla="*/ 2147483647 w 1712"/>
              <a:gd name="T55" fmla="*/ 55595264 h 727"/>
              <a:gd name="T56" fmla="*/ 2147483647 w 1712"/>
              <a:gd name="T57" fmla="*/ 0 h 727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712"/>
              <a:gd name="T88" fmla="*/ 0 h 727"/>
              <a:gd name="T89" fmla="*/ 1712 w 1712"/>
              <a:gd name="T90" fmla="*/ 727 h 727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712" h="727">
                <a:moveTo>
                  <a:pt x="0" y="727"/>
                </a:moveTo>
                <a:lnTo>
                  <a:pt x="63" y="711"/>
                </a:lnTo>
                <a:lnTo>
                  <a:pt x="119" y="695"/>
                </a:lnTo>
                <a:lnTo>
                  <a:pt x="183" y="664"/>
                </a:lnTo>
                <a:lnTo>
                  <a:pt x="246" y="624"/>
                </a:lnTo>
                <a:lnTo>
                  <a:pt x="302" y="593"/>
                </a:lnTo>
                <a:lnTo>
                  <a:pt x="366" y="561"/>
                </a:lnTo>
                <a:lnTo>
                  <a:pt x="430" y="537"/>
                </a:lnTo>
                <a:lnTo>
                  <a:pt x="485" y="506"/>
                </a:lnTo>
                <a:lnTo>
                  <a:pt x="549" y="482"/>
                </a:lnTo>
                <a:lnTo>
                  <a:pt x="613" y="451"/>
                </a:lnTo>
                <a:lnTo>
                  <a:pt x="668" y="419"/>
                </a:lnTo>
                <a:lnTo>
                  <a:pt x="732" y="395"/>
                </a:lnTo>
                <a:lnTo>
                  <a:pt x="796" y="372"/>
                </a:lnTo>
                <a:lnTo>
                  <a:pt x="852" y="340"/>
                </a:lnTo>
                <a:lnTo>
                  <a:pt x="915" y="316"/>
                </a:lnTo>
                <a:lnTo>
                  <a:pt x="979" y="293"/>
                </a:lnTo>
                <a:lnTo>
                  <a:pt x="1035" y="261"/>
                </a:lnTo>
                <a:lnTo>
                  <a:pt x="1098" y="237"/>
                </a:lnTo>
                <a:lnTo>
                  <a:pt x="1162" y="214"/>
                </a:lnTo>
                <a:lnTo>
                  <a:pt x="1226" y="190"/>
                </a:lnTo>
                <a:lnTo>
                  <a:pt x="1282" y="166"/>
                </a:lnTo>
                <a:lnTo>
                  <a:pt x="1345" y="142"/>
                </a:lnTo>
                <a:lnTo>
                  <a:pt x="1409" y="119"/>
                </a:lnTo>
                <a:lnTo>
                  <a:pt x="1465" y="95"/>
                </a:lnTo>
                <a:lnTo>
                  <a:pt x="1528" y="71"/>
                </a:lnTo>
                <a:lnTo>
                  <a:pt x="1592" y="48"/>
                </a:lnTo>
                <a:lnTo>
                  <a:pt x="1648" y="24"/>
                </a:lnTo>
                <a:lnTo>
                  <a:pt x="1712" y="0"/>
                </a:lnTo>
              </a:path>
            </a:pathLst>
          </a:custGeom>
          <a:noFill/>
          <a:ln w="23813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2" name="Freeform 4"/>
          <p:cNvSpPr>
            <a:spLocks/>
          </p:cNvSpPr>
          <p:nvPr/>
        </p:nvSpPr>
        <p:spPr bwMode="auto">
          <a:xfrm>
            <a:off x="4670425" y="2414588"/>
            <a:ext cx="2608263" cy="1033462"/>
          </a:xfrm>
          <a:custGeom>
            <a:avLst/>
            <a:gdLst>
              <a:gd name="T0" fmla="*/ 0 w 1712"/>
              <a:gd name="T1" fmla="*/ 1572965693 h 679"/>
              <a:gd name="T2" fmla="*/ 146230315 w 1712"/>
              <a:gd name="T3" fmla="*/ 1556749928 h 679"/>
              <a:gd name="T4" fmla="*/ 276212309 w 1712"/>
              <a:gd name="T5" fmla="*/ 1482619197 h 679"/>
              <a:gd name="T6" fmla="*/ 424762942 w 1712"/>
              <a:gd name="T7" fmla="*/ 1427020768 h 679"/>
              <a:gd name="T8" fmla="*/ 570991734 w 1712"/>
              <a:gd name="T9" fmla="*/ 1373738876 h 679"/>
              <a:gd name="T10" fmla="*/ 700973728 w 1712"/>
              <a:gd name="T11" fmla="*/ 1336672749 h 679"/>
              <a:gd name="T12" fmla="*/ 849525885 w 1712"/>
              <a:gd name="T13" fmla="*/ 1281075842 h 679"/>
              <a:gd name="T14" fmla="*/ 998076518 w 1712"/>
              <a:gd name="T15" fmla="*/ 1206943589 h 679"/>
              <a:gd name="T16" fmla="*/ 1125736671 w 1712"/>
              <a:gd name="T17" fmla="*/ 1153663219 h 679"/>
              <a:gd name="T18" fmla="*/ 1274287304 w 1712"/>
              <a:gd name="T19" fmla="*/ 1098064790 h 679"/>
              <a:gd name="T20" fmla="*/ 1422839460 w 1712"/>
              <a:gd name="T21" fmla="*/ 1042466361 h 679"/>
              <a:gd name="T22" fmla="*/ 1550499613 w 1712"/>
              <a:gd name="T23" fmla="*/ 970652167 h 679"/>
              <a:gd name="T24" fmla="*/ 1699050246 w 1712"/>
              <a:gd name="T25" fmla="*/ 915053738 h 679"/>
              <a:gd name="T26" fmla="*/ 1847600879 w 1712"/>
              <a:gd name="T27" fmla="*/ 859455309 h 679"/>
              <a:gd name="T28" fmla="*/ 1977582874 w 1712"/>
              <a:gd name="T29" fmla="*/ 806173418 h 679"/>
              <a:gd name="T30" fmla="*/ 2123813189 w 1712"/>
              <a:gd name="T31" fmla="*/ 732042686 h 679"/>
              <a:gd name="T32" fmla="*/ 2147483647 w 1712"/>
              <a:gd name="T33" fmla="*/ 676444257 h 679"/>
              <a:gd name="T34" fmla="*/ 2147483647 w 1712"/>
              <a:gd name="T35" fmla="*/ 604630063 h 679"/>
              <a:gd name="T36" fmla="*/ 2147483647 w 1712"/>
              <a:gd name="T37" fmla="*/ 549031634 h 679"/>
              <a:gd name="T38" fmla="*/ 2147483647 w 1712"/>
              <a:gd name="T39" fmla="*/ 493434727 h 679"/>
              <a:gd name="T40" fmla="*/ 2147483647 w 1712"/>
              <a:gd name="T41" fmla="*/ 440152836 h 679"/>
              <a:gd name="T42" fmla="*/ 2147483647 w 1712"/>
              <a:gd name="T43" fmla="*/ 384554406 h 679"/>
              <a:gd name="T44" fmla="*/ 2147483647 w 1712"/>
              <a:gd name="T45" fmla="*/ 328955977 h 679"/>
              <a:gd name="T46" fmla="*/ 2147483647 w 1712"/>
              <a:gd name="T47" fmla="*/ 275674086 h 679"/>
              <a:gd name="T48" fmla="*/ 2147483647 w 1712"/>
              <a:gd name="T49" fmla="*/ 220075657 h 679"/>
              <a:gd name="T50" fmla="*/ 2147483647 w 1712"/>
              <a:gd name="T51" fmla="*/ 164478750 h 679"/>
              <a:gd name="T52" fmla="*/ 2147483647 w 1712"/>
              <a:gd name="T53" fmla="*/ 108880321 h 679"/>
              <a:gd name="T54" fmla="*/ 2147483647 w 1712"/>
              <a:gd name="T55" fmla="*/ 55598429 h 679"/>
              <a:gd name="T56" fmla="*/ 2147483647 w 1712"/>
              <a:gd name="T57" fmla="*/ 0 h 67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712"/>
              <a:gd name="T88" fmla="*/ 0 h 679"/>
              <a:gd name="T89" fmla="*/ 1712 w 1712"/>
              <a:gd name="T90" fmla="*/ 679 h 679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712" h="679">
                <a:moveTo>
                  <a:pt x="0" y="679"/>
                </a:moveTo>
                <a:lnTo>
                  <a:pt x="63" y="672"/>
                </a:lnTo>
                <a:lnTo>
                  <a:pt x="119" y="640"/>
                </a:lnTo>
                <a:lnTo>
                  <a:pt x="183" y="616"/>
                </a:lnTo>
                <a:lnTo>
                  <a:pt x="246" y="593"/>
                </a:lnTo>
                <a:lnTo>
                  <a:pt x="302" y="577"/>
                </a:lnTo>
                <a:lnTo>
                  <a:pt x="366" y="553"/>
                </a:lnTo>
                <a:lnTo>
                  <a:pt x="430" y="521"/>
                </a:lnTo>
                <a:lnTo>
                  <a:pt x="485" y="498"/>
                </a:lnTo>
                <a:lnTo>
                  <a:pt x="549" y="474"/>
                </a:lnTo>
                <a:lnTo>
                  <a:pt x="613" y="450"/>
                </a:lnTo>
                <a:lnTo>
                  <a:pt x="668" y="419"/>
                </a:lnTo>
                <a:lnTo>
                  <a:pt x="732" y="395"/>
                </a:lnTo>
                <a:lnTo>
                  <a:pt x="796" y="371"/>
                </a:lnTo>
                <a:lnTo>
                  <a:pt x="852" y="348"/>
                </a:lnTo>
                <a:lnTo>
                  <a:pt x="915" y="316"/>
                </a:lnTo>
                <a:lnTo>
                  <a:pt x="979" y="292"/>
                </a:lnTo>
                <a:lnTo>
                  <a:pt x="1035" y="261"/>
                </a:lnTo>
                <a:lnTo>
                  <a:pt x="1098" y="237"/>
                </a:lnTo>
                <a:lnTo>
                  <a:pt x="1162" y="213"/>
                </a:lnTo>
                <a:lnTo>
                  <a:pt x="1226" y="190"/>
                </a:lnTo>
                <a:lnTo>
                  <a:pt x="1282" y="166"/>
                </a:lnTo>
                <a:lnTo>
                  <a:pt x="1345" y="142"/>
                </a:lnTo>
                <a:lnTo>
                  <a:pt x="1409" y="119"/>
                </a:lnTo>
                <a:lnTo>
                  <a:pt x="1465" y="95"/>
                </a:lnTo>
                <a:lnTo>
                  <a:pt x="1528" y="71"/>
                </a:lnTo>
                <a:lnTo>
                  <a:pt x="1592" y="47"/>
                </a:lnTo>
                <a:lnTo>
                  <a:pt x="1648" y="24"/>
                </a:lnTo>
                <a:lnTo>
                  <a:pt x="1712" y="0"/>
                </a:lnTo>
              </a:path>
            </a:pathLst>
          </a:custGeom>
          <a:noFill/>
          <a:ln w="23813">
            <a:solidFill>
              <a:srgbClr val="33339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3" name="Freeform 5"/>
          <p:cNvSpPr>
            <a:spLocks/>
          </p:cNvSpPr>
          <p:nvPr/>
        </p:nvSpPr>
        <p:spPr bwMode="auto">
          <a:xfrm>
            <a:off x="4670425" y="4195763"/>
            <a:ext cx="2608263" cy="47625"/>
          </a:xfrm>
          <a:custGeom>
            <a:avLst/>
            <a:gdLst>
              <a:gd name="T0" fmla="*/ 0 w 1712"/>
              <a:gd name="T1" fmla="*/ 70879395 h 32"/>
              <a:gd name="T2" fmla="*/ 146230315 w 1712"/>
              <a:gd name="T3" fmla="*/ 70879395 h 32"/>
              <a:gd name="T4" fmla="*/ 276212309 w 1712"/>
              <a:gd name="T5" fmla="*/ 53159918 h 32"/>
              <a:gd name="T6" fmla="*/ 424762942 w 1712"/>
              <a:gd name="T7" fmla="*/ 35440441 h 32"/>
              <a:gd name="T8" fmla="*/ 570991734 w 1712"/>
              <a:gd name="T9" fmla="*/ 35440441 h 32"/>
              <a:gd name="T10" fmla="*/ 700973728 w 1712"/>
              <a:gd name="T11" fmla="*/ 35440441 h 32"/>
              <a:gd name="T12" fmla="*/ 849525885 w 1712"/>
              <a:gd name="T13" fmla="*/ 17719477 h 32"/>
              <a:gd name="T14" fmla="*/ 998076518 w 1712"/>
              <a:gd name="T15" fmla="*/ 17719477 h 32"/>
              <a:gd name="T16" fmla="*/ 1125736671 w 1712"/>
              <a:gd name="T17" fmla="*/ 17719477 h 32"/>
              <a:gd name="T18" fmla="*/ 1274287304 w 1712"/>
              <a:gd name="T19" fmla="*/ 0 h 32"/>
              <a:gd name="T20" fmla="*/ 1422839460 w 1712"/>
              <a:gd name="T21" fmla="*/ 0 h 32"/>
              <a:gd name="T22" fmla="*/ 1550499613 w 1712"/>
              <a:gd name="T23" fmla="*/ 0 h 32"/>
              <a:gd name="T24" fmla="*/ 1699050246 w 1712"/>
              <a:gd name="T25" fmla="*/ 0 h 32"/>
              <a:gd name="T26" fmla="*/ 1847600879 w 1712"/>
              <a:gd name="T27" fmla="*/ 0 h 32"/>
              <a:gd name="T28" fmla="*/ 1977582874 w 1712"/>
              <a:gd name="T29" fmla="*/ 0 h 32"/>
              <a:gd name="T30" fmla="*/ 2123813189 w 1712"/>
              <a:gd name="T31" fmla="*/ 0 h 32"/>
              <a:gd name="T32" fmla="*/ 2147483647 w 1712"/>
              <a:gd name="T33" fmla="*/ 0 h 32"/>
              <a:gd name="T34" fmla="*/ 2147483647 w 1712"/>
              <a:gd name="T35" fmla="*/ 17719477 h 32"/>
              <a:gd name="T36" fmla="*/ 2147483647 w 1712"/>
              <a:gd name="T37" fmla="*/ 17719477 h 32"/>
              <a:gd name="T38" fmla="*/ 2147483647 w 1712"/>
              <a:gd name="T39" fmla="*/ 17719477 h 32"/>
              <a:gd name="T40" fmla="*/ 2147483647 w 1712"/>
              <a:gd name="T41" fmla="*/ 17719477 h 32"/>
              <a:gd name="T42" fmla="*/ 2147483647 w 1712"/>
              <a:gd name="T43" fmla="*/ 17719477 h 32"/>
              <a:gd name="T44" fmla="*/ 2147483647 w 1712"/>
              <a:gd name="T45" fmla="*/ 17719477 h 32"/>
              <a:gd name="T46" fmla="*/ 2147483647 w 1712"/>
              <a:gd name="T47" fmla="*/ 17719477 h 32"/>
              <a:gd name="T48" fmla="*/ 2147483647 w 1712"/>
              <a:gd name="T49" fmla="*/ 17719477 h 32"/>
              <a:gd name="T50" fmla="*/ 2147483647 w 1712"/>
              <a:gd name="T51" fmla="*/ 17719477 h 32"/>
              <a:gd name="T52" fmla="*/ 2147483647 w 1712"/>
              <a:gd name="T53" fmla="*/ 17719477 h 32"/>
              <a:gd name="T54" fmla="*/ 2147483647 w 1712"/>
              <a:gd name="T55" fmla="*/ 17719477 h 32"/>
              <a:gd name="T56" fmla="*/ 2147483647 w 1712"/>
              <a:gd name="T57" fmla="*/ 17719477 h 3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712"/>
              <a:gd name="T88" fmla="*/ 0 h 32"/>
              <a:gd name="T89" fmla="*/ 1712 w 1712"/>
              <a:gd name="T90" fmla="*/ 32 h 32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712" h="32">
                <a:moveTo>
                  <a:pt x="0" y="32"/>
                </a:moveTo>
                <a:lnTo>
                  <a:pt x="63" y="32"/>
                </a:lnTo>
                <a:lnTo>
                  <a:pt x="119" y="24"/>
                </a:lnTo>
                <a:lnTo>
                  <a:pt x="183" y="16"/>
                </a:lnTo>
                <a:lnTo>
                  <a:pt x="246" y="16"/>
                </a:lnTo>
                <a:lnTo>
                  <a:pt x="302" y="16"/>
                </a:lnTo>
                <a:lnTo>
                  <a:pt x="366" y="8"/>
                </a:lnTo>
                <a:lnTo>
                  <a:pt x="430" y="8"/>
                </a:lnTo>
                <a:lnTo>
                  <a:pt x="485" y="8"/>
                </a:lnTo>
                <a:lnTo>
                  <a:pt x="549" y="0"/>
                </a:lnTo>
                <a:lnTo>
                  <a:pt x="613" y="0"/>
                </a:lnTo>
                <a:lnTo>
                  <a:pt x="668" y="0"/>
                </a:lnTo>
                <a:lnTo>
                  <a:pt x="732" y="0"/>
                </a:lnTo>
                <a:lnTo>
                  <a:pt x="796" y="0"/>
                </a:lnTo>
                <a:lnTo>
                  <a:pt x="852" y="0"/>
                </a:lnTo>
                <a:lnTo>
                  <a:pt x="915" y="0"/>
                </a:lnTo>
                <a:lnTo>
                  <a:pt x="979" y="0"/>
                </a:lnTo>
                <a:lnTo>
                  <a:pt x="1035" y="8"/>
                </a:lnTo>
                <a:lnTo>
                  <a:pt x="1098" y="8"/>
                </a:lnTo>
                <a:lnTo>
                  <a:pt x="1162" y="8"/>
                </a:lnTo>
                <a:lnTo>
                  <a:pt x="1226" y="8"/>
                </a:lnTo>
                <a:lnTo>
                  <a:pt x="1282" y="8"/>
                </a:lnTo>
                <a:lnTo>
                  <a:pt x="1345" y="8"/>
                </a:lnTo>
                <a:lnTo>
                  <a:pt x="1409" y="8"/>
                </a:lnTo>
                <a:lnTo>
                  <a:pt x="1465" y="8"/>
                </a:lnTo>
                <a:lnTo>
                  <a:pt x="1528" y="8"/>
                </a:lnTo>
                <a:lnTo>
                  <a:pt x="1592" y="8"/>
                </a:lnTo>
                <a:lnTo>
                  <a:pt x="1648" y="8"/>
                </a:lnTo>
                <a:lnTo>
                  <a:pt x="1712" y="8"/>
                </a:lnTo>
              </a:path>
            </a:pathLst>
          </a:custGeom>
          <a:noFill/>
          <a:ln w="23813">
            <a:solidFill>
              <a:srgbClr val="FFCC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4" name="Freeform 6"/>
          <p:cNvSpPr>
            <a:spLocks/>
          </p:cNvSpPr>
          <p:nvPr/>
        </p:nvSpPr>
        <p:spPr bwMode="auto">
          <a:xfrm>
            <a:off x="4670425" y="4424363"/>
            <a:ext cx="2608263" cy="73025"/>
          </a:xfrm>
          <a:custGeom>
            <a:avLst/>
            <a:gdLst>
              <a:gd name="T0" fmla="*/ 0 w 1712"/>
              <a:gd name="T1" fmla="*/ 111096888 h 48"/>
              <a:gd name="T2" fmla="*/ 146230315 w 1712"/>
              <a:gd name="T3" fmla="*/ 92580486 h 48"/>
              <a:gd name="T4" fmla="*/ 276212309 w 1712"/>
              <a:gd name="T5" fmla="*/ 92580486 h 48"/>
              <a:gd name="T6" fmla="*/ 424762942 w 1712"/>
              <a:gd name="T7" fmla="*/ 92580486 h 48"/>
              <a:gd name="T8" fmla="*/ 570991734 w 1712"/>
              <a:gd name="T9" fmla="*/ 92580486 h 48"/>
              <a:gd name="T10" fmla="*/ 700973728 w 1712"/>
              <a:gd name="T11" fmla="*/ 74064085 h 48"/>
              <a:gd name="T12" fmla="*/ 849525885 w 1712"/>
              <a:gd name="T13" fmla="*/ 74064085 h 48"/>
              <a:gd name="T14" fmla="*/ 998076518 w 1712"/>
              <a:gd name="T15" fmla="*/ 74064085 h 48"/>
              <a:gd name="T16" fmla="*/ 1125736671 w 1712"/>
              <a:gd name="T17" fmla="*/ 74064085 h 48"/>
              <a:gd name="T18" fmla="*/ 1274287304 w 1712"/>
              <a:gd name="T19" fmla="*/ 74064085 h 48"/>
              <a:gd name="T20" fmla="*/ 1422839460 w 1712"/>
              <a:gd name="T21" fmla="*/ 55549205 h 48"/>
              <a:gd name="T22" fmla="*/ 1550499613 w 1712"/>
              <a:gd name="T23" fmla="*/ 55549205 h 48"/>
              <a:gd name="T24" fmla="*/ 1699050246 w 1712"/>
              <a:gd name="T25" fmla="*/ 55549205 h 48"/>
              <a:gd name="T26" fmla="*/ 1847600879 w 1712"/>
              <a:gd name="T27" fmla="*/ 37032803 h 48"/>
              <a:gd name="T28" fmla="*/ 1977582874 w 1712"/>
              <a:gd name="T29" fmla="*/ 37032803 h 48"/>
              <a:gd name="T30" fmla="*/ 2123813189 w 1712"/>
              <a:gd name="T31" fmla="*/ 37032803 h 48"/>
              <a:gd name="T32" fmla="*/ 2147483647 w 1712"/>
              <a:gd name="T33" fmla="*/ 37032803 h 48"/>
              <a:gd name="T34" fmla="*/ 2147483647 w 1712"/>
              <a:gd name="T35" fmla="*/ 37032803 h 48"/>
              <a:gd name="T36" fmla="*/ 2147483647 w 1712"/>
              <a:gd name="T37" fmla="*/ 37032803 h 48"/>
              <a:gd name="T38" fmla="*/ 2147483647 w 1712"/>
              <a:gd name="T39" fmla="*/ 37032803 h 48"/>
              <a:gd name="T40" fmla="*/ 2147483647 w 1712"/>
              <a:gd name="T41" fmla="*/ 18516402 h 48"/>
              <a:gd name="T42" fmla="*/ 2147483647 w 1712"/>
              <a:gd name="T43" fmla="*/ 18516402 h 48"/>
              <a:gd name="T44" fmla="*/ 2147483647 w 1712"/>
              <a:gd name="T45" fmla="*/ 18516402 h 48"/>
              <a:gd name="T46" fmla="*/ 2147483647 w 1712"/>
              <a:gd name="T47" fmla="*/ 18516402 h 48"/>
              <a:gd name="T48" fmla="*/ 2147483647 w 1712"/>
              <a:gd name="T49" fmla="*/ 18516402 h 48"/>
              <a:gd name="T50" fmla="*/ 2147483647 w 1712"/>
              <a:gd name="T51" fmla="*/ 0 h 48"/>
              <a:gd name="T52" fmla="*/ 2147483647 w 1712"/>
              <a:gd name="T53" fmla="*/ 0 h 48"/>
              <a:gd name="T54" fmla="*/ 2147483647 w 1712"/>
              <a:gd name="T55" fmla="*/ 0 h 48"/>
              <a:gd name="T56" fmla="*/ 2147483647 w 1712"/>
              <a:gd name="T57" fmla="*/ 0 h 48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712"/>
              <a:gd name="T88" fmla="*/ 0 h 48"/>
              <a:gd name="T89" fmla="*/ 1712 w 1712"/>
              <a:gd name="T90" fmla="*/ 48 h 48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712" h="48">
                <a:moveTo>
                  <a:pt x="0" y="48"/>
                </a:moveTo>
                <a:lnTo>
                  <a:pt x="63" y="40"/>
                </a:lnTo>
                <a:lnTo>
                  <a:pt x="119" y="40"/>
                </a:lnTo>
                <a:lnTo>
                  <a:pt x="183" y="40"/>
                </a:lnTo>
                <a:lnTo>
                  <a:pt x="246" y="40"/>
                </a:lnTo>
                <a:lnTo>
                  <a:pt x="302" y="32"/>
                </a:lnTo>
                <a:lnTo>
                  <a:pt x="366" y="32"/>
                </a:lnTo>
                <a:lnTo>
                  <a:pt x="430" y="32"/>
                </a:lnTo>
                <a:lnTo>
                  <a:pt x="485" y="32"/>
                </a:lnTo>
                <a:lnTo>
                  <a:pt x="549" y="32"/>
                </a:lnTo>
                <a:lnTo>
                  <a:pt x="613" y="24"/>
                </a:lnTo>
                <a:lnTo>
                  <a:pt x="668" y="24"/>
                </a:lnTo>
                <a:lnTo>
                  <a:pt x="732" y="24"/>
                </a:lnTo>
                <a:lnTo>
                  <a:pt x="796" y="16"/>
                </a:lnTo>
                <a:lnTo>
                  <a:pt x="852" y="16"/>
                </a:lnTo>
                <a:lnTo>
                  <a:pt x="915" y="16"/>
                </a:lnTo>
                <a:lnTo>
                  <a:pt x="979" y="16"/>
                </a:lnTo>
                <a:lnTo>
                  <a:pt x="1035" y="16"/>
                </a:lnTo>
                <a:lnTo>
                  <a:pt x="1098" y="16"/>
                </a:lnTo>
                <a:lnTo>
                  <a:pt x="1162" y="16"/>
                </a:lnTo>
                <a:lnTo>
                  <a:pt x="1226" y="8"/>
                </a:lnTo>
                <a:lnTo>
                  <a:pt x="1282" y="8"/>
                </a:lnTo>
                <a:lnTo>
                  <a:pt x="1345" y="8"/>
                </a:lnTo>
                <a:lnTo>
                  <a:pt x="1409" y="8"/>
                </a:lnTo>
                <a:lnTo>
                  <a:pt x="1465" y="8"/>
                </a:lnTo>
                <a:lnTo>
                  <a:pt x="1528" y="0"/>
                </a:lnTo>
                <a:lnTo>
                  <a:pt x="1592" y="0"/>
                </a:lnTo>
                <a:lnTo>
                  <a:pt x="1648" y="0"/>
                </a:lnTo>
                <a:lnTo>
                  <a:pt x="1712" y="0"/>
                </a:lnTo>
              </a:path>
            </a:pathLst>
          </a:custGeom>
          <a:noFill/>
          <a:ln w="23813">
            <a:solidFill>
              <a:srgbClr val="00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5" name="Freeform 7"/>
          <p:cNvSpPr>
            <a:spLocks/>
          </p:cNvSpPr>
          <p:nvPr/>
        </p:nvSpPr>
        <p:spPr bwMode="auto">
          <a:xfrm>
            <a:off x="4670425" y="3630613"/>
            <a:ext cx="2608263" cy="360362"/>
          </a:xfrm>
          <a:custGeom>
            <a:avLst/>
            <a:gdLst>
              <a:gd name="T0" fmla="*/ 0 w 1712"/>
              <a:gd name="T1" fmla="*/ 547935743 h 237"/>
              <a:gd name="T2" fmla="*/ 146230315 w 1712"/>
              <a:gd name="T3" fmla="*/ 510944660 h 237"/>
              <a:gd name="T4" fmla="*/ 276212309 w 1712"/>
              <a:gd name="T5" fmla="*/ 492449118 h 237"/>
              <a:gd name="T6" fmla="*/ 424762942 w 1712"/>
              <a:gd name="T7" fmla="*/ 473953576 h 237"/>
              <a:gd name="T8" fmla="*/ 570991734 w 1712"/>
              <a:gd name="T9" fmla="*/ 455456514 h 237"/>
              <a:gd name="T10" fmla="*/ 700973728 w 1712"/>
              <a:gd name="T11" fmla="*/ 439273675 h 237"/>
              <a:gd name="T12" fmla="*/ 849525885 w 1712"/>
              <a:gd name="T13" fmla="*/ 439273675 h 237"/>
              <a:gd name="T14" fmla="*/ 998076518 w 1712"/>
              <a:gd name="T15" fmla="*/ 420778134 h 237"/>
              <a:gd name="T16" fmla="*/ 1125736671 w 1712"/>
              <a:gd name="T17" fmla="*/ 402282592 h 237"/>
              <a:gd name="T18" fmla="*/ 1274287304 w 1712"/>
              <a:gd name="T19" fmla="*/ 383785530 h 237"/>
              <a:gd name="T20" fmla="*/ 1422839460 w 1712"/>
              <a:gd name="T21" fmla="*/ 365289988 h 237"/>
              <a:gd name="T22" fmla="*/ 1550499613 w 1712"/>
              <a:gd name="T23" fmla="*/ 346794447 h 237"/>
              <a:gd name="T24" fmla="*/ 1699050246 w 1712"/>
              <a:gd name="T25" fmla="*/ 328298905 h 237"/>
              <a:gd name="T26" fmla="*/ 1847600879 w 1712"/>
              <a:gd name="T27" fmla="*/ 309803363 h 237"/>
              <a:gd name="T28" fmla="*/ 1977582874 w 1712"/>
              <a:gd name="T29" fmla="*/ 291307822 h 237"/>
              <a:gd name="T30" fmla="*/ 2123813189 w 1712"/>
              <a:gd name="T31" fmla="*/ 272812280 h 237"/>
              <a:gd name="T32" fmla="*/ 2147483647 w 1712"/>
              <a:gd name="T33" fmla="*/ 256627921 h 237"/>
              <a:gd name="T34" fmla="*/ 2147483647 w 1712"/>
              <a:gd name="T35" fmla="*/ 238132379 h 237"/>
              <a:gd name="T36" fmla="*/ 2147483647 w 1712"/>
              <a:gd name="T37" fmla="*/ 219636838 h 237"/>
              <a:gd name="T38" fmla="*/ 2147483647 w 1712"/>
              <a:gd name="T39" fmla="*/ 201141296 h 237"/>
              <a:gd name="T40" fmla="*/ 2147483647 w 1712"/>
              <a:gd name="T41" fmla="*/ 182645754 h 237"/>
              <a:gd name="T42" fmla="*/ 2147483647 w 1712"/>
              <a:gd name="T43" fmla="*/ 164150213 h 237"/>
              <a:gd name="T44" fmla="*/ 2147483647 w 1712"/>
              <a:gd name="T45" fmla="*/ 145653151 h 237"/>
              <a:gd name="T46" fmla="*/ 2147483647 w 1712"/>
              <a:gd name="T47" fmla="*/ 108662067 h 237"/>
              <a:gd name="T48" fmla="*/ 2147483647 w 1712"/>
              <a:gd name="T49" fmla="*/ 90166526 h 237"/>
              <a:gd name="T50" fmla="*/ 2147483647 w 1712"/>
              <a:gd name="T51" fmla="*/ 73982167 h 237"/>
              <a:gd name="T52" fmla="*/ 2147483647 w 1712"/>
              <a:gd name="T53" fmla="*/ 55486625 h 237"/>
              <a:gd name="T54" fmla="*/ 2147483647 w 1712"/>
              <a:gd name="T55" fmla="*/ 18495542 h 237"/>
              <a:gd name="T56" fmla="*/ 2147483647 w 1712"/>
              <a:gd name="T57" fmla="*/ 0 h 237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712"/>
              <a:gd name="T88" fmla="*/ 0 h 237"/>
              <a:gd name="T89" fmla="*/ 1712 w 1712"/>
              <a:gd name="T90" fmla="*/ 237 h 237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712" h="237">
                <a:moveTo>
                  <a:pt x="0" y="237"/>
                </a:moveTo>
                <a:lnTo>
                  <a:pt x="63" y="221"/>
                </a:lnTo>
                <a:lnTo>
                  <a:pt x="119" y="213"/>
                </a:lnTo>
                <a:lnTo>
                  <a:pt x="183" y="205"/>
                </a:lnTo>
                <a:lnTo>
                  <a:pt x="246" y="197"/>
                </a:lnTo>
                <a:lnTo>
                  <a:pt x="302" y="190"/>
                </a:lnTo>
                <a:lnTo>
                  <a:pt x="366" y="190"/>
                </a:lnTo>
                <a:lnTo>
                  <a:pt x="430" y="182"/>
                </a:lnTo>
                <a:lnTo>
                  <a:pt x="485" y="174"/>
                </a:lnTo>
                <a:lnTo>
                  <a:pt x="549" y="166"/>
                </a:lnTo>
                <a:lnTo>
                  <a:pt x="613" y="158"/>
                </a:lnTo>
                <a:lnTo>
                  <a:pt x="668" y="150"/>
                </a:lnTo>
                <a:lnTo>
                  <a:pt x="732" y="142"/>
                </a:lnTo>
                <a:lnTo>
                  <a:pt x="796" y="134"/>
                </a:lnTo>
                <a:lnTo>
                  <a:pt x="852" y="126"/>
                </a:lnTo>
                <a:lnTo>
                  <a:pt x="915" y="118"/>
                </a:lnTo>
                <a:lnTo>
                  <a:pt x="979" y="111"/>
                </a:lnTo>
                <a:lnTo>
                  <a:pt x="1035" y="103"/>
                </a:lnTo>
                <a:lnTo>
                  <a:pt x="1098" y="95"/>
                </a:lnTo>
                <a:lnTo>
                  <a:pt x="1162" y="87"/>
                </a:lnTo>
                <a:lnTo>
                  <a:pt x="1226" y="79"/>
                </a:lnTo>
                <a:lnTo>
                  <a:pt x="1282" y="71"/>
                </a:lnTo>
                <a:lnTo>
                  <a:pt x="1345" y="63"/>
                </a:lnTo>
                <a:lnTo>
                  <a:pt x="1409" y="47"/>
                </a:lnTo>
                <a:lnTo>
                  <a:pt x="1465" y="39"/>
                </a:lnTo>
                <a:lnTo>
                  <a:pt x="1528" y="32"/>
                </a:lnTo>
                <a:lnTo>
                  <a:pt x="1592" y="24"/>
                </a:lnTo>
                <a:lnTo>
                  <a:pt x="1648" y="8"/>
                </a:lnTo>
                <a:lnTo>
                  <a:pt x="1712" y="0"/>
                </a:lnTo>
              </a:path>
            </a:pathLst>
          </a:custGeom>
          <a:noFill/>
          <a:ln w="23813">
            <a:solidFill>
              <a:srgbClr val="3399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6838950" y="1339850"/>
            <a:ext cx="222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600" b="1">
                <a:solidFill>
                  <a:srgbClr val="FF3300"/>
                </a:solidFill>
                <a:latin typeface="Arial Narrow" pitchFamily="34" charset="0"/>
                <a:cs typeface="Arial" charset="0"/>
              </a:rPr>
              <a:t>Oil</a:t>
            </a:r>
            <a:endParaRPr lang="en-US" altLang="en-US">
              <a:cs typeface="Arial" charset="0"/>
            </a:endParaRPr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6161088" y="2232025"/>
            <a:ext cx="9048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600" b="1">
                <a:solidFill>
                  <a:srgbClr val="333399"/>
                </a:solidFill>
                <a:latin typeface="Arial Narrow" pitchFamily="34" charset="0"/>
                <a:cs typeface="Arial" charset="0"/>
              </a:rPr>
              <a:t>Natural gas</a:t>
            </a:r>
            <a:endParaRPr lang="en-US" altLang="en-US">
              <a:cs typeface="Arial" charset="0"/>
            </a:endParaRPr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6764338" y="2911475"/>
            <a:ext cx="3603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600" b="1">
                <a:solidFill>
                  <a:srgbClr val="993366"/>
                </a:solidFill>
                <a:latin typeface="Arial Narrow" pitchFamily="34" charset="0"/>
                <a:cs typeface="Arial" charset="0"/>
              </a:rPr>
              <a:t>Coal</a:t>
            </a:r>
            <a:endParaRPr lang="en-US" altLang="en-US">
              <a:cs typeface="Arial" charset="0"/>
            </a:endParaRPr>
          </a:p>
        </p:txBody>
      </p:sp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5962650" y="3930650"/>
            <a:ext cx="11461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600" b="1">
                <a:solidFill>
                  <a:srgbClr val="F5B821"/>
                </a:solidFill>
                <a:latin typeface="Arial Narrow" pitchFamily="34" charset="0"/>
                <a:cs typeface="Arial" charset="0"/>
              </a:rPr>
              <a:t>Nuclear power</a:t>
            </a:r>
            <a:endParaRPr lang="en-US" altLang="en-US">
              <a:cs typeface="Arial" charset="0"/>
            </a:endParaRPr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4956175" y="4233863"/>
            <a:ext cx="10175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600" b="1">
                <a:solidFill>
                  <a:srgbClr val="00CCFF"/>
                </a:solidFill>
                <a:latin typeface="Arial Narrow" pitchFamily="34" charset="0"/>
                <a:cs typeface="Arial" charset="0"/>
              </a:rPr>
              <a:t>Hydro power</a:t>
            </a:r>
            <a:endParaRPr lang="en-US" altLang="en-US">
              <a:cs typeface="Arial" charset="0"/>
            </a:endParaRPr>
          </a:p>
        </p:txBody>
      </p:sp>
      <p:sp>
        <p:nvSpPr>
          <p:cNvPr id="7181" name="Rectangle 13"/>
          <p:cNvSpPr>
            <a:spLocks noChangeArrowheads="1"/>
          </p:cNvSpPr>
          <p:nvPr/>
        </p:nvSpPr>
        <p:spPr bwMode="auto">
          <a:xfrm>
            <a:off x="5408613" y="3498850"/>
            <a:ext cx="13954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600" b="1">
                <a:solidFill>
                  <a:srgbClr val="008000"/>
                </a:solidFill>
                <a:latin typeface="Arial Narrow" pitchFamily="34" charset="0"/>
                <a:cs typeface="Arial" charset="0"/>
              </a:rPr>
              <a:t>Other renewables</a:t>
            </a:r>
            <a:endParaRPr lang="en-US" altLang="en-US">
              <a:cs typeface="Arial" charset="0"/>
            </a:endParaRPr>
          </a:p>
        </p:txBody>
      </p:sp>
      <p:sp>
        <p:nvSpPr>
          <p:cNvPr id="7182" name="AutoShape 15"/>
          <p:cNvSpPr>
            <a:spLocks noChangeAspect="1" noChangeArrowheads="1" noTextEdit="1"/>
          </p:cNvSpPr>
          <p:nvPr/>
        </p:nvSpPr>
        <p:spPr bwMode="auto">
          <a:xfrm>
            <a:off x="593725" y="620713"/>
            <a:ext cx="7223125" cy="469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3" name="Rectangle 16"/>
          <p:cNvSpPr>
            <a:spLocks noChangeArrowheads="1"/>
          </p:cNvSpPr>
          <p:nvPr/>
        </p:nvSpPr>
        <p:spPr bwMode="auto">
          <a:xfrm>
            <a:off x="1685925" y="885825"/>
            <a:ext cx="5592763" cy="373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en-US"/>
          </a:p>
        </p:txBody>
      </p:sp>
      <p:sp>
        <p:nvSpPr>
          <p:cNvPr id="7184" name="Freeform 17"/>
          <p:cNvSpPr>
            <a:spLocks/>
          </p:cNvSpPr>
          <p:nvPr/>
        </p:nvSpPr>
        <p:spPr bwMode="auto">
          <a:xfrm>
            <a:off x="1685925" y="885825"/>
            <a:ext cx="5592763" cy="3732213"/>
          </a:xfrm>
          <a:custGeom>
            <a:avLst/>
            <a:gdLst>
              <a:gd name="T0" fmla="*/ 0 w 3671"/>
              <a:gd name="T1" fmla="*/ 0 h 2449"/>
              <a:gd name="T2" fmla="*/ 2147483647 w 3671"/>
              <a:gd name="T3" fmla="*/ 0 h 2449"/>
              <a:gd name="T4" fmla="*/ 2147483647 w 3671"/>
              <a:gd name="T5" fmla="*/ 2147483647 h 2449"/>
              <a:gd name="T6" fmla="*/ 0 w 3671"/>
              <a:gd name="T7" fmla="*/ 2147483647 h 2449"/>
              <a:gd name="T8" fmla="*/ 0 w 3671"/>
              <a:gd name="T9" fmla="*/ 0 h 2449"/>
              <a:gd name="T10" fmla="*/ 0 w 3671"/>
              <a:gd name="T11" fmla="*/ 2147483647 h 24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671"/>
              <a:gd name="T19" fmla="*/ 0 h 2449"/>
              <a:gd name="T20" fmla="*/ 3671 w 3671"/>
              <a:gd name="T21" fmla="*/ 2449 h 244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671" h="2449">
                <a:moveTo>
                  <a:pt x="0" y="0"/>
                </a:moveTo>
                <a:lnTo>
                  <a:pt x="3671" y="0"/>
                </a:lnTo>
                <a:lnTo>
                  <a:pt x="3671" y="2449"/>
                </a:lnTo>
                <a:lnTo>
                  <a:pt x="0" y="2449"/>
                </a:lnTo>
                <a:lnTo>
                  <a:pt x="0" y="0"/>
                </a:lnTo>
                <a:lnTo>
                  <a:pt x="0" y="2449"/>
                </a:lnTo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5" name="Line 18"/>
          <p:cNvSpPr>
            <a:spLocks noChangeShapeType="1"/>
          </p:cNvSpPr>
          <p:nvPr/>
        </p:nvSpPr>
        <p:spPr bwMode="auto">
          <a:xfrm>
            <a:off x="1625600" y="4618038"/>
            <a:ext cx="60325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6" name="Line 19"/>
          <p:cNvSpPr>
            <a:spLocks noChangeShapeType="1"/>
          </p:cNvSpPr>
          <p:nvPr/>
        </p:nvSpPr>
        <p:spPr bwMode="auto">
          <a:xfrm>
            <a:off x="1625600" y="4086225"/>
            <a:ext cx="6032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7" name="Line 20"/>
          <p:cNvSpPr>
            <a:spLocks noChangeShapeType="1"/>
          </p:cNvSpPr>
          <p:nvPr/>
        </p:nvSpPr>
        <p:spPr bwMode="auto">
          <a:xfrm>
            <a:off x="1625600" y="3546475"/>
            <a:ext cx="6032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8" name="Line 21"/>
          <p:cNvSpPr>
            <a:spLocks noChangeShapeType="1"/>
          </p:cNvSpPr>
          <p:nvPr/>
        </p:nvSpPr>
        <p:spPr bwMode="auto">
          <a:xfrm>
            <a:off x="1625600" y="3016250"/>
            <a:ext cx="6032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9" name="Line 22"/>
          <p:cNvSpPr>
            <a:spLocks noChangeShapeType="1"/>
          </p:cNvSpPr>
          <p:nvPr/>
        </p:nvSpPr>
        <p:spPr bwMode="auto">
          <a:xfrm>
            <a:off x="1625600" y="2486025"/>
            <a:ext cx="6032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0" name="Line 23"/>
          <p:cNvSpPr>
            <a:spLocks noChangeShapeType="1"/>
          </p:cNvSpPr>
          <p:nvPr/>
        </p:nvSpPr>
        <p:spPr bwMode="auto">
          <a:xfrm>
            <a:off x="1625600" y="1957388"/>
            <a:ext cx="60325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1" name="Line 24"/>
          <p:cNvSpPr>
            <a:spLocks noChangeShapeType="1"/>
          </p:cNvSpPr>
          <p:nvPr/>
        </p:nvSpPr>
        <p:spPr bwMode="auto">
          <a:xfrm>
            <a:off x="1625600" y="1414463"/>
            <a:ext cx="60325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2" name="Line 25"/>
          <p:cNvSpPr>
            <a:spLocks noChangeShapeType="1"/>
          </p:cNvSpPr>
          <p:nvPr/>
        </p:nvSpPr>
        <p:spPr bwMode="auto">
          <a:xfrm>
            <a:off x="1625600" y="885825"/>
            <a:ext cx="6032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3" name="Line 26"/>
          <p:cNvSpPr>
            <a:spLocks noChangeShapeType="1"/>
          </p:cNvSpPr>
          <p:nvPr/>
        </p:nvSpPr>
        <p:spPr bwMode="auto">
          <a:xfrm>
            <a:off x="1685925" y="4618038"/>
            <a:ext cx="5592763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4" name="Line 27"/>
          <p:cNvSpPr>
            <a:spLocks noChangeShapeType="1"/>
          </p:cNvSpPr>
          <p:nvPr/>
        </p:nvSpPr>
        <p:spPr bwMode="auto">
          <a:xfrm flipV="1">
            <a:off x="1685925" y="4618038"/>
            <a:ext cx="1588" cy="587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5" name="Line 28"/>
          <p:cNvSpPr>
            <a:spLocks noChangeShapeType="1"/>
          </p:cNvSpPr>
          <p:nvPr/>
        </p:nvSpPr>
        <p:spPr bwMode="auto">
          <a:xfrm flipV="1">
            <a:off x="2619375" y="4618038"/>
            <a:ext cx="1588" cy="587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6" name="Line 29"/>
          <p:cNvSpPr>
            <a:spLocks noChangeShapeType="1"/>
          </p:cNvSpPr>
          <p:nvPr/>
        </p:nvSpPr>
        <p:spPr bwMode="auto">
          <a:xfrm flipV="1">
            <a:off x="3554413" y="4618038"/>
            <a:ext cx="1587" cy="587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7" name="Line 30"/>
          <p:cNvSpPr>
            <a:spLocks noChangeShapeType="1"/>
          </p:cNvSpPr>
          <p:nvPr/>
        </p:nvSpPr>
        <p:spPr bwMode="auto">
          <a:xfrm flipV="1">
            <a:off x="4487863" y="4618038"/>
            <a:ext cx="1587" cy="587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8" name="Line 31"/>
          <p:cNvSpPr>
            <a:spLocks noChangeShapeType="1"/>
          </p:cNvSpPr>
          <p:nvPr/>
        </p:nvSpPr>
        <p:spPr bwMode="auto">
          <a:xfrm flipV="1">
            <a:off x="5410200" y="4618038"/>
            <a:ext cx="1588" cy="587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9" name="Line 32"/>
          <p:cNvSpPr>
            <a:spLocks noChangeShapeType="1"/>
          </p:cNvSpPr>
          <p:nvPr/>
        </p:nvSpPr>
        <p:spPr bwMode="auto">
          <a:xfrm flipV="1">
            <a:off x="6343650" y="4618038"/>
            <a:ext cx="1588" cy="587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00" name="Line 33"/>
          <p:cNvSpPr>
            <a:spLocks noChangeShapeType="1"/>
          </p:cNvSpPr>
          <p:nvPr/>
        </p:nvSpPr>
        <p:spPr bwMode="auto">
          <a:xfrm flipV="1">
            <a:off x="7278688" y="4618038"/>
            <a:ext cx="1587" cy="587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01" name="Freeform 34"/>
          <p:cNvSpPr>
            <a:spLocks/>
          </p:cNvSpPr>
          <p:nvPr/>
        </p:nvSpPr>
        <p:spPr bwMode="auto">
          <a:xfrm>
            <a:off x="1782763" y="3340100"/>
            <a:ext cx="2887662" cy="530225"/>
          </a:xfrm>
          <a:custGeom>
            <a:avLst/>
            <a:gdLst>
              <a:gd name="T0" fmla="*/ 0 w 1896"/>
              <a:gd name="T1" fmla="*/ 807869398 h 348"/>
              <a:gd name="T2" fmla="*/ 129899099 w 1896"/>
              <a:gd name="T3" fmla="*/ 789297811 h 348"/>
              <a:gd name="T4" fmla="*/ 278353254 w 1896"/>
              <a:gd name="T5" fmla="*/ 752154635 h 348"/>
              <a:gd name="T6" fmla="*/ 426808932 w 1896"/>
              <a:gd name="T7" fmla="*/ 733583047 h 348"/>
              <a:gd name="T8" fmla="*/ 554388459 w 1896"/>
              <a:gd name="T9" fmla="*/ 715011460 h 348"/>
              <a:gd name="T10" fmla="*/ 702844137 w 1896"/>
              <a:gd name="T11" fmla="*/ 661617193 h 348"/>
              <a:gd name="T12" fmla="*/ 851298292 w 1896"/>
              <a:gd name="T13" fmla="*/ 624474017 h 348"/>
              <a:gd name="T14" fmla="*/ 978877819 w 1896"/>
              <a:gd name="T15" fmla="*/ 587330842 h 348"/>
              <a:gd name="T16" fmla="*/ 1127333497 w 1896"/>
              <a:gd name="T17" fmla="*/ 531614555 h 348"/>
              <a:gd name="T18" fmla="*/ 1275789176 w 1896"/>
              <a:gd name="T19" fmla="*/ 496793400 h 348"/>
              <a:gd name="T20" fmla="*/ 1424243331 w 1896"/>
              <a:gd name="T21" fmla="*/ 496793400 h 348"/>
              <a:gd name="T22" fmla="*/ 1551822857 w 1896"/>
              <a:gd name="T23" fmla="*/ 478221812 h 348"/>
              <a:gd name="T24" fmla="*/ 1700278536 w 1896"/>
              <a:gd name="T25" fmla="*/ 441078636 h 348"/>
              <a:gd name="T26" fmla="*/ 1848734214 w 1896"/>
              <a:gd name="T27" fmla="*/ 385362350 h 348"/>
              <a:gd name="T28" fmla="*/ 1976312218 w 1896"/>
              <a:gd name="T29" fmla="*/ 331969606 h 348"/>
              <a:gd name="T30" fmla="*/ 2124767896 w 1896"/>
              <a:gd name="T31" fmla="*/ 313398019 h 348"/>
              <a:gd name="T32" fmla="*/ 2147483647 w 1896"/>
              <a:gd name="T33" fmla="*/ 239110144 h 348"/>
              <a:gd name="T34" fmla="*/ 2147483647 w 1896"/>
              <a:gd name="T35" fmla="*/ 183395381 h 348"/>
              <a:gd name="T36" fmla="*/ 2147483647 w 1896"/>
              <a:gd name="T37" fmla="*/ 183395381 h 348"/>
              <a:gd name="T38" fmla="*/ 2147483647 w 1896"/>
              <a:gd name="T39" fmla="*/ 164823793 h 348"/>
              <a:gd name="T40" fmla="*/ 2147483647 w 1896"/>
              <a:gd name="T41" fmla="*/ 220538556 h 348"/>
              <a:gd name="T42" fmla="*/ 2147483647 w 1896"/>
              <a:gd name="T43" fmla="*/ 220538556 h 348"/>
              <a:gd name="T44" fmla="*/ 2147483647 w 1896"/>
              <a:gd name="T45" fmla="*/ 183395381 h 348"/>
              <a:gd name="T46" fmla="*/ 2147483647 w 1896"/>
              <a:gd name="T47" fmla="*/ 164823793 h 348"/>
              <a:gd name="T48" fmla="*/ 2147483647 w 1896"/>
              <a:gd name="T49" fmla="*/ 130002638 h 348"/>
              <a:gd name="T50" fmla="*/ 2147483647 w 1896"/>
              <a:gd name="T51" fmla="*/ 74286351 h 348"/>
              <a:gd name="T52" fmla="*/ 2147483647 w 1896"/>
              <a:gd name="T53" fmla="*/ 92857939 h 348"/>
              <a:gd name="T54" fmla="*/ 2147483647 w 1896"/>
              <a:gd name="T55" fmla="*/ 111429526 h 348"/>
              <a:gd name="T56" fmla="*/ 2147483647 w 1896"/>
              <a:gd name="T57" fmla="*/ 130002638 h 348"/>
              <a:gd name="T58" fmla="*/ 2147483647 w 1896"/>
              <a:gd name="T59" fmla="*/ 74286351 h 348"/>
              <a:gd name="T60" fmla="*/ 2147483647 w 1896"/>
              <a:gd name="T61" fmla="*/ 74286351 h 348"/>
              <a:gd name="T62" fmla="*/ 2147483647 w 1896"/>
              <a:gd name="T63" fmla="*/ 0 h 34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896"/>
              <a:gd name="T97" fmla="*/ 0 h 348"/>
              <a:gd name="T98" fmla="*/ 1896 w 1896"/>
              <a:gd name="T99" fmla="*/ 348 h 34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896" h="348">
                <a:moveTo>
                  <a:pt x="0" y="348"/>
                </a:moveTo>
                <a:lnTo>
                  <a:pt x="56" y="340"/>
                </a:lnTo>
                <a:lnTo>
                  <a:pt x="120" y="324"/>
                </a:lnTo>
                <a:lnTo>
                  <a:pt x="184" y="316"/>
                </a:lnTo>
                <a:lnTo>
                  <a:pt x="239" y="308"/>
                </a:lnTo>
                <a:lnTo>
                  <a:pt x="303" y="285"/>
                </a:lnTo>
                <a:lnTo>
                  <a:pt x="367" y="269"/>
                </a:lnTo>
                <a:lnTo>
                  <a:pt x="422" y="253"/>
                </a:lnTo>
                <a:lnTo>
                  <a:pt x="486" y="229"/>
                </a:lnTo>
                <a:lnTo>
                  <a:pt x="550" y="214"/>
                </a:lnTo>
                <a:lnTo>
                  <a:pt x="614" y="214"/>
                </a:lnTo>
                <a:lnTo>
                  <a:pt x="669" y="206"/>
                </a:lnTo>
                <a:lnTo>
                  <a:pt x="733" y="190"/>
                </a:lnTo>
                <a:lnTo>
                  <a:pt x="797" y="166"/>
                </a:lnTo>
                <a:lnTo>
                  <a:pt x="852" y="143"/>
                </a:lnTo>
                <a:lnTo>
                  <a:pt x="916" y="135"/>
                </a:lnTo>
                <a:lnTo>
                  <a:pt x="980" y="103"/>
                </a:lnTo>
                <a:lnTo>
                  <a:pt x="1036" y="79"/>
                </a:lnTo>
                <a:lnTo>
                  <a:pt x="1099" y="79"/>
                </a:lnTo>
                <a:lnTo>
                  <a:pt x="1163" y="71"/>
                </a:lnTo>
                <a:lnTo>
                  <a:pt x="1219" y="95"/>
                </a:lnTo>
                <a:lnTo>
                  <a:pt x="1282" y="95"/>
                </a:lnTo>
                <a:lnTo>
                  <a:pt x="1346" y="79"/>
                </a:lnTo>
                <a:lnTo>
                  <a:pt x="1402" y="71"/>
                </a:lnTo>
                <a:lnTo>
                  <a:pt x="1466" y="56"/>
                </a:lnTo>
                <a:lnTo>
                  <a:pt x="1529" y="32"/>
                </a:lnTo>
                <a:lnTo>
                  <a:pt x="1585" y="40"/>
                </a:lnTo>
                <a:lnTo>
                  <a:pt x="1649" y="48"/>
                </a:lnTo>
                <a:lnTo>
                  <a:pt x="1712" y="56"/>
                </a:lnTo>
                <a:lnTo>
                  <a:pt x="1776" y="32"/>
                </a:lnTo>
                <a:lnTo>
                  <a:pt x="1832" y="32"/>
                </a:lnTo>
                <a:lnTo>
                  <a:pt x="1896" y="0"/>
                </a:lnTo>
              </a:path>
            </a:pathLst>
          </a:custGeom>
          <a:noFill/>
          <a:ln w="23813">
            <a:solidFill>
              <a:srgbClr val="9933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02" name="Freeform 35"/>
          <p:cNvSpPr>
            <a:spLocks/>
          </p:cNvSpPr>
          <p:nvPr/>
        </p:nvSpPr>
        <p:spPr bwMode="auto">
          <a:xfrm>
            <a:off x="1782763" y="2654300"/>
            <a:ext cx="2887662" cy="674688"/>
          </a:xfrm>
          <a:custGeom>
            <a:avLst/>
            <a:gdLst>
              <a:gd name="T0" fmla="*/ 0 w 1896"/>
              <a:gd name="T1" fmla="*/ 1029873071 h 442"/>
              <a:gd name="T2" fmla="*/ 129899099 w 1896"/>
              <a:gd name="T3" fmla="*/ 883081111 h 442"/>
              <a:gd name="T4" fmla="*/ 278353254 w 1896"/>
              <a:gd name="T5" fmla="*/ 717649751 h 442"/>
              <a:gd name="T6" fmla="*/ 426808932 w 1896"/>
              <a:gd name="T7" fmla="*/ 754930079 h 442"/>
              <a:gd name="T8" fmla="*/ 554388459 w 1896"/>
              <a:gd name="T9" fmla="*/ 754930079 h 442"/>
              <a:gd name="T10" fmla="*/ 702844137 w 1896"/>
              <a:gd name="T11" fmla="*/ 608138119 h 442"/>
              <a:gd name="T12" fmla="*/ 851298292 w 1896"/>
              <a:gd name="T13" fmla="*/ 514936535 h 442"/>
              <a:gd name="T14" fmla="*/ 978877819 w 1896"/>
              <a:gd name="T15" fmla="*/ 442705232 h 442"/>
              <a:gd name="T16" fmla="*/ 1127333497 w 1896"/>
              <a:gd name="T17" fmla="*/ 405424904 h 442"/>
              <a:gd name="T18" fmla="*/ 1275789176 w 1896"/>
              <a:gd name="T19" fmla="*/ 496295608 h 442"/>
              <a:gd name="T20" fmla="*/ 1424243331 w 1896"/>
              <a:gd name="T21" fmla="*/ 589497192 h 442"/>
              <a:gd name="T22" fmla="*/ 1551822857 w 1896"/>
              <a:gd name="T23" fmla="*/ 645418447 h 442"/>
              <a:gd name="T24" fmla="*/ 1700278536 w 1896"/>
              <a:gd name="T25" fmla="*/ 680367896 h 442"/>
              <a:gd name="T26" fmla="*/ 1848734214 w 1896"/>
              <a:gd name="T27" fmla="*/ 661728495 h 442"/>
              <a:gd name="T28" fmla="*/ 1976312218 w 1896"/>
              <a:gd name="T29" fmla="*/ 645418447 h 442"/>
              <a:gd name="T30" fmla="*/ 2124767896 w 1896"/>
              <a:gd name="T31" fmla="*/ 589497192 h 442"/>
              <a:gd name="T32" fmla="*/ 2147483647 w 1896"/>
              <a:gd name="T33" fmla="*/ 552216864 h 442"/>
              <a:gd name="T34" fmla="*/ 2147483647 w 1896"/>
              <a:gd name="T35" fmla="*/ 461346159 h 442"/>
              <a:gd name="T36" fmla="*/ 2147483647 w 1896"/>
              <a:gd name="T37" fmla="*/ 442705232 h 442"/>
              <a:gd name="T38" fmla="*/ 2147483647 w 1896"/>
              <a:gd name="T39" fmla="*/ 442705232 h 442"/>
              <a:gd name="T40" fmla="*/ 2147483647 w 1896"/>
              <a:gd name="T41" fmla="*/ 424065831 h 442"/>
              <a:gd name="T42" fmla="*/ 2147483647 w 1896"/>
              <a:gd name="T43" fmla="*/ 349505175 h 442"/>
              <a:gd name="T44" fmla="*/ 2147483647 w 1896"/>
              <a:gd name="T45" fmla="*/ 349505175 h 442"/>
              <a:gd name="T46" fmla="*/ 2147483647 w 1896"/>
              <a:gd name="T47" fmla="*/ 330864248 h 442"/>
              <a:gd name="T48" fmla="*/ 2147483647 w 1896"/>
              <a:gd name="T49" fmla="*/ 293583919 h 442"/>
              <a:gd name="T50" fmla="*/ 2147483647 w 1896"/>
              <a:gd name="T51" fmla="*/ 221352616 h 442"/>
              <a:gd name="T52" fmla="*/ 2147483647 w 1896"/>
              <a:gd name="T53" fmla="*/ 165431361 h 442"/>
              <a:gd name="T54" fmla="*/ 2147483647 w 1896"/>
              <a:gd name="T55" fmla="*/ 146791960 h 442"/>
              <a:gd name="T56" fmla="*/ 2147483647 w 1896"/>
              <a:gd name="T57" fmla="*/ 93201583 h 442"/>
              <a:gd name="T58" fmla="*/ 2147483647 w 1896"/>
              <a:gd name="T59" fmla="*/ 37280328 h 442"/>
              <a:gd name="T60" fmla="*/ 2147483647 w 1896"/>
              <a:gd name="T61" fmla="*/ 18640927 h 442"/>
              <a:gd name="T62" fmla="*/ 2147483647 w 1896"/>
              <a:gd name="T63" fmla="*/ 0 h 44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896"/>
              <a:gd name="T97" fmla="*/ 0 h 442"/>
              <a:gd name="T98" fmla="*/ 1896 w 1896"/>
              <a:gd name="T99" fmla="*/ 442 h 442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896" h="442">
                <a:moveTo>
                  <a:pt x="0" y="442"/>
                </a:moveTo>
                <a:lnTo>
                  <a:pt x="56" y="379"/>
                </a:lnTo>
                <a:lnTo>
                  <a:pt x="120" y="308"/>
                </a:lnTo>
                <a:lnTo>
                  <a:pt x="184" y="324"/>
                </a:lnTo>
                <a:lnTo>
                  <a:pt x="239" y="324"/>
                </a:lnTo>
                <a:lnTo>
                  <a:pt x="303" y="261"/>
                </a:lnTo>
                <a:lnTo>
                  <a:pt x="367" y="221"/>
                </a:lnTo>
                <a:lnTo>
                  <a:pt x="422" y="190"/>
                </a:lnTo>
                <a:lnTo>
                  <a:pt x="486" y="174"/>
                </a:lnTo>
                <a:lnTo>
                  <a:pt x="550" y="213"/>
                </a:lnTo>
                <a:lnTo>
                  <a:pt x="614" y="253"/>
                </a:lnTo>
                <a:lnTo>
                  <a:pt x="669" y="277"/>
                </a:lnTo>
                <a:lnTo>
                  <a:pt x="733" y="292"/>
                </a:lnTo>
                <a:lnTo>
                  <a:pt x="797" y="284"/>
                </a:lnTo>
                <a:lnTo>
                  <a:pt x="852" y="277"/>
                </a:lnTo>
                <a:lnTo>
                  <a:pt x="916" y="253"/>
                </a:lnTo>
                <a:lnTo>
                  <a:pt x="980" y="237"/>
                </a:lnTo>
                <a:lnTo>
                  <a:pt x="1036" y="198"/>
                </a:lnTo>
                <a:lnTo>
                  <a:pt x="1099" y="190"/>
                </a:lnTo>
                <a:lnTo>
                  <a:pt x="1163" y="190"/>
                </a:lnTo>
                <a:lnTo>
                  <a:pt x="1219" y="182"/>
                </a:lnTo>
                <a:lnTo>
                  <a:pt x="1282" y="150"/>
                </a:lnTo>
                <a:lnTo>
                  <a:pt x="1346" y="150"/>
                </a:lnTo>
                <a:lnTo>
                  <a:pt x="1402" y="142"/>
                </a:lnTo>
                <a:lnTo>
                  <a:pt x="1466" y="126"/>
                </a:lnTo>
                <a:lnTo>
                  <a:pt x="1529" y="95"/>
                </a:lnTo>
                <a:lnTo>
                  <a:pt x="1585" y="71"/>
                </a:lnTo>
                <a:lnTo>
                  <a:pt x="1649" y="63"/>
                </a:lnTo>
                <a:lnTo>
                  <a:pt x="1712" y="40"/>
                </a:lnTo>
                <a:lnTo>
                  <a:pt x="1776" y="16"/>
                </a:lnTo>
                <a:lnTo>
                  <a:pt x="1832" y="8"/>
                </a:lnTo>
                <a:lnTo>
                  <a:pt x="1896" y="0"/>
                </a:lnTo>
              </a:path>
            </a:pathLst>
          </a:custGeom>
          <a:noFill/>
          <a:ln w="23813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03" name="Freeform 36"/>
          <p:cNvSpPr>
            <a:spLocks/>
          </p:cNvSpPr>
          <p:nvPr/>
        </p:nvSpPr>
        <p:spPr bwMode="auto">
          <a:xfrm>
            <a:off x="1782763" y="3448050"/>
            <a:ext cx="2887662" cy="700088"/>
          </a:xfrm>
          <a:custGeom>
            <a:avLst/>
            <a:gdLst>
              <a:gd name="T0" fmla="*/ 0 w 1896"/>
              <a:gd name="T1" fmla="*/ 1067806553 h 459"/>
              <a:gd name="T2" fmla="*/ 129899099 w 1896"/>
              <a:gd name="T3" fmla="*/ 1011973391 h 459"/>
              <a:gd name="T4" fmla="*/ 278353254 w 1896"/>
              <a:gd name="T5" fmla="*/ 993362337 h 459"/>
              <a:gd name="T6" fmla="*/ 426808932 w 1896"/>
              <a:gd name="T7" fmla="*/ 974751283 h 459"/>
              <a:gd name="T8" fmla="*/ 554388459 w 1896"/>
              <a:gd name="T9" fmla="*/ 974751283 h 459"/>
              <a:gd name="T10" fmla="*/ 702844137 w 1896"/>
              <a:gd name="T11" fmla="*/ 937529175 h 459"/>
              <a:gd name="T12" fmla="*/ 851298292 w 1896"/>
              <a:gd name="T13" fmla="*/ 937529175 h 459"/>
              <a:gd name="T14" fmla="*/ 978877819 w 1896"/>
              <a:gd name="T15" fmla="*/ 884023539 h 459"/>
              <a:gd name="T16" fmla="*/ 1127333497 w 1896"/>
              <a:gd name="T17" fmla="*/ 828190377 h 459"/>
              <a:gd name="T18" fmla="*/ 1275789176 w 1896"/>
              <a:gd name="T19" fmla="*/ 809579323 h 459"/>
              <a:gd name="T20" fmla="*/ 1424243331 w 1896"/>
              <a:gd name="T21" fmla="*/ 790968269 h 459"/>
              <a:gd name="T22" fmla="*/ 1551822857 w 1896"/>
              <a:gd name="T23" fmla="*/ 809579323 h 459"/>
              <a:gd name="T24" fmla="*/ 1700278536 w 1896"/>
              <a:gd name="T25" fmla="*/ 790968269 h 459"/>
              <a:gd name="T26" fmla="*/ 1848734214 w 1896"/>
              <a:gd name="T27" fmla="*/ 718850053 h 459"/>
              <a:gd name="T28" fmla="*/ 1976312218 w 1896"/>
              <a:gd name="T29" fmla="*/ 681627945 h 459"/>
              <a:gd name="T30" fmla="*/ 2124767896 w 1896"/>
              <a:gd name="T31" fmla="*/ 663016891 h 459"/>
              <a:gd name="T32" fmla="*/ 2147483647 w 1896"/>
              <a:gd name="T33" fmla="*/ 607183729 h 459"/>
              <a:gd name="T34" fmla="*/ 2147483647 w 1896"/>
              <a:gd name="T35" fmla="*/ 551350568 h 459"/>
              <a:gd name="T36" fmla="*/ 2147483647 w 1896"/>
              <a:gd name="T37" fmla="*/ 497844931 h 459"/>
              <a:gd name="T38" fmla="*/ 2147483647 w 1896"/>
              <a:gd name="T39" fmla="*/ 460622823 h 459"/>
              <a:gd name="T40" fmla="*/ 2147483647 w 1896"/>
              <a:gd name="T41" fmla="*/ 404789661 h 459"/>
              <a:gd name="T42" fmla="*/ 2147483647 w 1896"/>
              <a:gd name="T43" fmla="*/ 367567553 h 459"/>
              <a:gd name="T44" fmla="*/ 2147483647 w 1896"/>
              <a:gd name="T45" fmla="*/ 332671446 h 459"/>
              <a:gd name="T46" fmla="*/ 2147483647 w 1896"/>
              <a:gd name="T47" fmla="*/ 332671446 h 459"/>
              <a:gd name="T48" fmla="*/ 2147483647 w 1896"/>
              <a:gd name="T49" fmla="*/ 295449338 h 459"/>
              <a:gd name="T50" fmla="*/ 2147483647 w 1896"/>
              <a:gd name="T51" fmla="*/ 239616176 h 459"/>
              <a:gd name="T52" fmla="*/ 2147483647 w 1896"/>
              <a:gd name="T53" fmla="*/ 221005122 h 459"/>
              <a:gd name="T54" fmla="*/ 2147483647 w 1896"/>
              <a:gd name="T55" fmla="*/ 202394068 h 459"/>
              <a:gd name="T56" fmla="*/ 2147483647 w 1896"/>
              <a:gd name="T57" fmla="*/ 130277378 h 459"/>
              <a:gd name="T58" fmla="*/ 2147483647 w 1896"/>
              <a:gd name="T59" fmla="*/ 74444216 h 459"/>
              <a:gd name="T60" fmla="*/ 2147483647 w 1896"/>
              <a:gd name="T61" fmla="*/ 55833162 h 459"/>
              <a:gd name="T62" fmla="*/ 2147483647 w 1896"/>
              <a:gd name="T63" fmla="*/ 0 h 45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896"/>
              <a:gd name="T97" fmla="*/ 0 h 459"/>
              <a:gd name="T98" fmla="*/ 1896 w 1896"/>
              <a:gd name="T99" fmla="*/ 459 h 459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896" h="459">
                <a:moveTo>
                  <a:pt x="0" y="459"/>
                </a:moveTo>
                <a:lnTo>
                  <a:pt x="56" y="435"/>
                </a:lnTo>
                <a:lnTo>
                  <a:pt x="120" y="427"/>
                </a:lnTo>
                <a:lnTo>
                  <a:pt x="184" y="419"/>
                </a:lnTo>
                <a:lnTo>
                  <a:pt x="239" y="419"/>
                </a:lnTo>
                <a:lnTo>
                  <a:pt x="303" y="403"/>
                </a:lnTo>
                <a:lnTo>
                  <a:pt x="367" y="403"/>
                </a:lnTo>
                <a:lnTo>
                  <a:pt x="422" y="380"/>
                </a:lnTo>
                <a:lnTo>
                  <a:pt x="486" y="356"/>
                </a:lnTo>
                <a:lnTo>
                  <a:pt x="550" y="348"/>
                </a:lnTo>
                <a:lnTo>
                  <a:pt x="614" y="340"/>
                </a:lnTo>
                <a:lnTo>
                  <a:pt x="669" y="348"/>
                </a:lnTo>
                <a:lnTo>
                  <a:pt x="733" y="340"/>
                </a:lnTo>
                <a:lnTo>
                  <a:pt x="797" y="309"/>
                </a:lnTo>
                <a:lnTo>
                  <a:pt x="852" y="293"/>
                </a:lnTo>
                <a:lnTo>
                  <a:pt x="916" y="285"/>
                </a:lnTo>
                <a:lnTo>
                  <a:pt x="980" y="261"/>
                </a:lnTo>
                <a:lnTo>
                  <a:pt x="1036" y="237"/>
                </a:lnTo>
                <a:lnTo>
                  <a:pt x="1099" y="214"/>
                </a:lnTo>
                <a:lnTo>
                  <a:pt x="1163" y="198"/>
                </a:lnTo>
                <a:lnTo>
                  <a:pt x="1219" y="174"/>
                </a:lnTo>
                <a:lnTo>
                  <a:pt x="1282" y="158"/>
                </a:lnTo>
                <a:lnTo>
                  <a:pt x="1346" y="143"/>
                </a:lnTo>
                <a:lnTo>
                  <a:pt x="1402" y="143"/>
                </a:lnTo>
                <a:lnTo>
                  <a:pt x="1466" y="127"/>
                </a:lnTo>
                <a:lnTo>
                  <a:pt x="1529" y="103"/>
                </a:lnTo>
                <a:lnTo>
                  <a:pt x="1585" y="95"/>
                </a:lnTo>
                <a:lnTo>
                  <a:pt x="1649" y="87"/>
                </a:lnTo>
                <a:lnTo>
                  <a:pt x="1712" y="56"/>
                </a:lnTo>
                <a:lnTo>
                  <a:pt x="1776" y="32"/>
                </a:lnTo>
                <a:lnTo>
                  <a:pt x="1832" y="24"/>
                </a:lnTo>
                <a:lnTo>
                  <a:pt x="1896" y="0"/>
                </a:lnTo>
              </a:path>
            </a:pathLst>
          </a:custGeom>
          <a:noFill/>
          <a:ln w="23813">
            <a:solidFill>
              <a:srgbClr val="33339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04" name="Freeform 37"/>
          <p:cNvSpPr>
            <a:spLocks/>
          </p:cNvSpPr>
          <p:nvPr/>
        </p:nvSpPr>
        <p:spPr bwMode="auto">
          <a:xfrm>
            <a:off x="1782763" y="4243388"/>
            <a:ext cx="2887662" cy="361950"/>
          </a:xfrm>
          <a:custGeom>
            <a:avLst/>
            <a:gdLst>
              <a:gd name="T0" fmla="*/ 0 w 1896"/>
              <a:gd name="T1" fmla="*/ 552775538 h 237"/>
              <a:gd name="T2" fmla="*/ 129899099 w 1896"/>
              <a:gd name="T3" fmla="*/ 534116023 h 237"/>
              <a:gd name="T4" fmla="*/ 278353254 w 1896"/>
              <a:gd name="T5" fmla="*/ 534116023 h 237"/>
              <a:gd name="T6" fmla="*/ 426808932 w 1896"/>
              <a:gd name="T7" fmla="*/ 515458035 h 237"/>
              <a:gd name="T8" fmla="*/ 554388459 w 1896"/>
              <a:gd name="T9" fmla="*/ 496798520 h 237"/>
              <a:gd name="T10" fmla="*/ 702844137 w 1896"/>
              <a:gd name="T11" fmla="*/ 478139004 h 237"/>
              <a:gd name="T12" fmla="*/ 851298292 w 1896"/>
              <a:gd name="T13" fmla="*/ 459479489 h 237"/>
              <a:gd name="T14" fmla="*/ 978877819 w 1896"/>
              <a:gd name="T15" fmla="*/ 440821501 h 237"/>
              <a:gd name="T16" fmla="*/ 1127333497 w 1896"/>
              <a:gd name="T17" fmla="*/ 424494044 h 237"/>
              <a:gd name="T18" fmla="*/ 1275789176 w 1896"/>
              <a:gd name="T19" fmla="*/ 424494044 h 237"/>
              <a:gd name="T20" fmla="*/ 1424243331 w 1896"/>
              <a:gd name="T21" fmla="*/ 387176541 h 237"/>
              <a:gd name="T22" fmla="*/ 1551822857 w 1896"/>
              <a:gd name="T23" fmla="*/ 368517025 h 237"/>
              <a:gd name="T24" fmla="*/ 1700278536 w 1896"/>
              <a:gd name="T25" fmla="*/ 349857510 h 237"/>
              <a:gd name="T26" fmla="*/ 1848734214 w 1896"/>
              <a:gd name="T27" fmla="*/ 293880492 h 237"/>
              <a:gd name="T28" fmla="*/ 1976312218 w 1896"/>
              <a:gd name="T29" fmla="*/ 256562989 h 237"/>
              <a:gd name="T30" fmla="*/ 2124767896 w 1896"/>
              <a:gd name="T31" fmla="*/ 221576016 h 237"/>
              <a:gd name="T32" fmla="*/ 2147483647 w 1896"/>
              <a:gd name="T33" fmla="*/ 202918028 h 237"/>
              <a:gd name="T34" fmla="*/ 2147483647 w 1896"/>
              <a:gd name="T35" fmla="*/ 165598997 h 237"/>
              <a:gd name="T36" fmla="*/ 2147483647 w 1896"/>
              <a:gd name="T37" fmla="*/ 165598997 h 237"/>
              <a:gd name="T38" fmla="*/ 2147483647 w 1896"/>
              <a:gd name="T39" fmla="*/ 146941009 h 237"/>
              <a:gd name="T40" fmla="*/ 2147483647 w 1896"/>
              <a:gd name="T41" fmla="*/ 128281494 h 237"/>
              <a:gd name="T42" fmla="*/ 2147483647 w 1896"/>
              <a:gd name="T43" fmla="*/ 109621979 h 237"/>
              <a:gd name="T44" fmla="*/ 2147483647 w 1896"/>
              <a:gd name="T45" fmla="*/ 109621979 h 237"/>
              <a:gd name="T46" fmla="*/ 2147483647 w 1896"/>
              <a:gd name="T47" fmla="*/ 90962464 h 237"/>
              <a:gd name="T48" fmla="*/ 2147483647 w 1896"/>
              <a:gd name="T49" fmla="*/ 72304476 h 237"/>
              <a:gd name="T50" fmla="*/ 2147483647 w 1896"/>
              <a:gd name="T51" fmla="*/ 55977018 h 237"/>
              <a:gd name="T52" fmla="*/ 2147483647 w 1896"/>
              <a:gd name="T53" fmla="*/ 55977018 h 237"/>
              <a:gd name="T54" fmla="*/ 2147483647 w 1896"/>
              <a:gd name="T55" fmla="*/ 55977018 h 237"/>
              <a:gd name="T56" fmla="*/ 2147483647 w 1896"/>
              <a:gd name="T57" fmla="*/ 37317503 h 237"/>
              <a:gd name="T58" fmla="*/ 2147483647 w 1896"/>
              <a:gd name="T59" fmla="*/ 18659515 h 237"/>
              <a:gd name="T60" fmla="*/ 2147483647 w 1896"/>
              <a:gd name="T61" fmla="*/ 18659515 h 237"/>
              <a:gd name="T62" fmla="*/ 2147483647 w 1896"/>
              <a:gd name="T63" fmla="*/ 0 h 23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896"/>
              <a:gd name="T97" fmla="*/ 0 h 237"/>
              <a:gd name="T98" fmla="*/ 1896 w 1896"/>
              <a:gd name="T99" fmla="*/ 237 h 237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896" h="237">
                <a:moveTo>
                  <a:pt x="0" y="237"/>
                </a:moveTo>
                <a:lnTo>
                  <a:pt x="56" y="229"/>
                </a:lnTo>
                <a:lnTo>
                  <a:pt x="120" y="229"/>
                </a:lnTo>
                <a:lnTo>
                  <a:pt x="184" y="221"/>
                </a:lnTo>
                <a:lnTo>
                  <a:pt x="239" y="213"/>
                </a:lnTo>
                <a:lnTo>
                  <a:pt x="303" y="205"/>
                </a:lnTo>
                <a:lnTo>
                  <a:pt x="367" y="197"/>
                </a:lnTo>
                <a:lnTo>
                  <a:pt x="422" y="189"/>
                </a:lnTo>
                <a:lnTo>
                  <a:pt x="486" y="182"/>
                </a:lnTo>
                <a:lnTo>
                  <a:pt x="550" y="182"/>
                </a:lnTo>
                <a:lnTo>
                  <a:pt x="614" y="166"/>
                </a:lnTo>
                <a:lnTo>
                  <a:pt x="669" y="158"/>
                </a:lnTo>
                <a:lnTo>
                  <a:pt x="733" y="150"/>
                </a:lnTo>
                <a:lnTo>
                  <a:pt x="797" y="126"/>
                </a:lnTo>
                <a:lnTo>
                  <a:pt x="852" y="110"/>
                </a:lnTo>
                <a:lnTo>
                  <a:pt x="916" y="95"/>
                </a:lnTo>
                <a:lnTo>
                  <a:pt x="980" y="87"/>
                </a:lnTo>
                <a:lnTo>
                  <a:pt x="1036" y="71"/>
                </a:lnTo>
                <a:lnTo>
                  <a:pt x="1099" y="71"/>
                </a:lnTo>
                <a:lnTo>
                  <a:pt x="1163" y="63"/>
                </a:lnTo>
                <a:lnTo>
                  <a:pt x="1219" y="55"/>
                </a:lnTo>
                <a:lnTo>
                  <a:pt x="1282" y="47"/>
                </a:lnTo>
                <a:lnTo>
                  <a:pt x="1346" y="47"/>
                </a:lnTo>
                <a:lnTo>
                  <a:pt x="1402" y="39"/>
                </a:lnTo>
                <a:lnTo>
                  <a:pt x="1466" y="31"/>
                </a:lnTo>
                <a:lnTo>
                  <a:pt x="1529" y="24"/>
                </a:lnTo>
                <a:lnTo>
                  <a:pt x="1585" y="24"/>
                </a:lnTo>
                <a:lnTo>
                  <a:pt x="1649" y="24"/>
                </a:lnTo>
                <a:lnTo>
                  <a:pt x="1712" y="16"/>
                </a:lnTo>
                <a:lnTo>
                  <a:pt x="1776" y="8"/>
                </a:lnTo>
                <a:lnTo>
                  <a:pt x="1832" y="8"/>
                </a:lnTo>
                <a:lnTo>
                  <a:pt x="1896" y="0"/>
                </a:lnTo>
              </a:path>
            </a:pathLst>
          </a:custGeom>
          <a:noFill/>
          <a:ln w="23813">
            <a:solidFill>
              <a:srgbClr val="FFCC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05" name="Freeform 38"/>
          <p:cNvSpPr>
            <a:spLocks/>
          </p:cNvSpPr>
          <p:nvPr/>
        </p:nvSpPr>
        <p:spPr bwMode="auto">
          <a:xfrm>
            <a:off x="1782763" y="4497388"/>
            <a:ext cx="2887662" cy="58737"/>
          </a:xfrm>
          <a:custGeom>
            <a:avLst/>
            <a:gdLst>
              <a:gd name="T0" fmla="*/ 0 w 1896"/>
              <a:gd name="T1" fmla="*/ 88462440 h 39"/>
              <a:gd name="T2" fmla="*/ 129899099 w 1896"/>
              <a:gd name="T3" fmla="*/ 88462440 h 39"/>
              <a:gd name="T4" fmla="*/ 278353254 w 1896"/>
              <a:gd name="T5" fmla="*/ 88462440 h 39"/>
              <a:gd name="T6" fmla="*/ 426808932 w 1896"/>
              <a:gd name="T7" fmla="*/ 88462440 h 39"/>
              <a:gd name="T8" fmla="*/ 554388459 w 1896"/>
              <a:gd name="T9" fmla="*/ 70315719 h 39"/>
              <a:gd name="T10" fmla="*/ 702844137 w 1896"/>
              <a:gd name="T11" fmla="*/ 88462440 h 39"/>
              <a:gd name="T12" fmla="*/ 851298292 w 1896"/>
              <a:gd name="T13" fmla="*/ 70315719 h 39"/>
              <a:gd name="T14" fmla="*/ 978877819 w 1896"/>
              <a:gd name="T15" fmla="*/ 70315719 h 39"/>
              <a:gd name="T16" fmla="*/ 1127333497 w 1896"/>
              <a:gd name="T17" fmla="*/ 70315719 h 39"/>
              <a:gd name="T18" fmla="*/ 1275789176 w 1896"/>
              <a:gd name="T19" fmla="*/ 52170505 h 39"/>
              <a:gd name="T20" fmla="*/ 1424243331 w 1896"/>
              <a:gd name="T21" fmla="*/ 52170505 h 39"/>
              <a:gd name="T22" fmla="*/ 1551822857 w 1896"/>
              <a:gd name="T23" fmla="*/ 52170505 h 39"/>
              <a:gd name="T24" fmla="*/ 1700278536 w 1896"/>
              <a:gd name="T25" fmla="*/ 52170505 h 39"/>
              <a:gd name="T26" fmla="*/ 1848734214 w 1896"/>
              <a:gd name="T27" fmla="*/ 52170505 h 39"/>
              <a:gd name="T28" fmla="*/ 1976312218 w 1896"/>
              <a:gd name="T29" fmla="*/ 36291936 h 39"/>
              <a:gd name="T30" fmla="*/ 2124767896 w 1896"/>
              <a:gd name="T31" fmla="*/ 36291936 h 39"/>
              <a:gd name="T32" fmla="*/ 2147483647 w 1896"/>
              <a:gd name="T33" fmla="*/ 36291936 h 39"/>
              <a:gd name="T34" fmla="*/ 2147483647 w 1896"/>
              <a:gd name="T35" fmla="*/ 36291936 h 39"/>
              <a:gd name="T36" fmla="*/ 2147483647 w 1896"/>
              <a:gd name="T37" fmla="*/ 36291936 h 39"/>
              <a:gd name="T38" fmla="*/ 2147483647 w 1896"/>
              <a:gd name="T39" fmla="*/ 36291936 h 39"/>
              <a:gd name="T40" fmla="*/ 2147483647 w 1896"/>
              <a:gd name="T41" fmla="*/ 36291936 h 39"/>
              <a:gd name="T42" fmla="*/ 2147483647 w 1896"/>
              <a:gd name="T43" fmla="*/ 36291936 h 39"/>
              <a:gd name="T44" fmla="*/ 2147483647 w 1896"/>
              <a:gd name="T45" fmla="*/ 18146721 h 39"/>
              <a:gd name="T46" fmla="*/ 2147483647 w 1896"/>
              <a:gd name="T47" fmla="*/ 18146721 h 39"/>
              <a:gd name="T48" fmla="*/ 2147483647 w 1896"/>
              <a:gd name="T49" fmla="*/ 18146721 h 39"/>
              <a:gd name="T50" fmla="*/ 2147483647 w 1896"/>
              <a:gd name="T51" fmla="*/ 0 h 39"/>
              <a:gd name="T52" fmla="*/ 2147483647 w 1896"/>
              <a:gd name="T53" fmla="*/ 0 h 39"/>
              <a:gd name="T54" fmla="*/ 2147483647 w 1896"/>
              <a:gd name="T55" fmla="*/ 0 h 39"/>
              <a:gd name="T56" fmla="*/ 2147483647 w 1896"/>
              <a:gd name="T57" fmla="*/ 0 h 39"/>
              <a:gd name="T58" fmla="*/ 2147483647 w 1896"/>
              <a:gd name="T59" fmla="*/ 0 h 39"/>
              <a:gd name="T60" fmla="*/ 2147483647 w 1896"/>
              <a:gd name="T61" fmla="*/ 0 h 39"/>
              <a:gd name="T62" fmla="*/ 2147483647 w 1896"/>
              <a:gd name="T63" fmla="*/ 0 h 3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896"/>
              <a:gd name="T97" fmla="*/ 0 h 39"/>
              <a:gd name="T98" fmla="*/ 1896 w 1896"/>
              <a:gd name="T99" fmla="*/ 39 h 39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896" h="39">
                <a:moveTo>
                  <a:pt x="0" y="39"/>
                </a:moveTo>
                <a:lnTo>
                  <a:pt x="56" y="39"/>
                </a:lnTo>
                <a:lnTo>
                  <a:pt x="120" y="39"/>
                </a:lnTo>
                <a:lnTo>
                  <a:pt x="184" y="39"/>
                </a:lnTo>
                <a:lnTo>
                  <a:pt x="239" y="31"/>
                </a:lnTo>
                <a:lnTo>
                  <a:pt x="303" y="39"/>
                </a:lnTo>
                <a:lnTo>
                  <a:pt x="367" y="31"/>
                </a:lnTo>
                <a:lnTo>
                  <a:pt x="422" y="31"/>
                </a:lnTo>
                <a:lnTo>
                  <a:pt x="486" y="31"/>
                </a:lnTo>
                <a:lnTo>
                  <a:pt x="550" y="23"/>
                </a:lnTo>
                <a:lnTo>
                  <a:pt x="614" y="23"/>
                </a:lnTo>
                <a:lnTo>
                  <a:pt x="669" y="23"/>
                </a:lnTo>
                <a:lnTo>
                  <a:pt x="733" y="23"/>
                </a:lnTo>
                <a:lnTo>
                  <a:pt x="797" y="23"/>
                </a:lnTo>
                <a:lnTo>
                  <a:pt x="852" y="16"/>
                </a:lnTo>
                <a:lnTo>
                  <a:pt x="916" y="16"/>
                </a:lnTo>
                <a:lnTo>
                  <a:pt x="980" y="16"/>
                </a:lnTo>
                <a:lnTo>
                  <a:pt x="1036" y="16"/>
                </a:lnTo>
                <a:lnTo>
                  <a:pt x="1099" y="16"/>
                </a:lnTo>
                <a:lnTo>
                  <a:pt x="1163" y="16"/>
                </a:lnTo>
                <a:lnTo>
                  <a:pt x="1219" y="16"/>
                </a:lnTo>
                <a:lnTo>
                  <a:pt x="1282" y="16"/>
                </a:lnTo>
                <a:lnTo>
                  <a:pt x="1346" y="8"/>
                </a:lnTo>
                <a:lnTo>
                  <a:pt x="1402" y="8"/>
                </a:lnTo>
                <a:lnTo>
                  <a:pt x="1466" y="8"/>
                </a:lnTo>
                <a:lnTo>
                  <a:pt x="1529" y="0"/>
                </a:lnTo>
                <a:lnTo>
                  <a:pt x="1585" y="0"/>
                </a:lnTo>
                <a:lnTo>
                  <a:pt x="1649" y="0"/>
                </a:lnTo>
                <a:lnTo>
                  <a:pt x="1712" y="0"/>
                </a:lnTo>
                <a:lnTo>
                  <a:pt x="1776" y="0"/>
                </a:lnTo>
                <a:lnTo>
                  <a:pt x="1832" y="0"/>
                </a:lnTo>
                <a:lnTo>
                  <a:pt x="1896" y="0"/>
                </a:lnTo>
              </a:path>
            </a:pathLst>
          </a:custGeom>
          <a:noFill/>
          <a:ln w="23813">
            <a:solidFill>
              <a:srgbClr val="00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06" name="Freeform 39"/>
          <p:cNvSpPr>
            <a:spLocks/>
          </p:cNvSpPr>
          <p:nvPr/>
        </p:nvSpPr>
        <p:spPr bwMode="auto">
          <a:xfrm>
            <a:off x="1782763" y="3990975"/>
            <a:ext cx="2887662" cy="252413"/>
          </a:xfrm>
          <a:custGeom>
            <a:avLst/>
            <a:gdLst>
              <a:gd name="T0" fmla="*/ 0 w 1896"/>
              <a:gd name="T1" fmla="*/ 383809172 h 166"/>
              <a:gd name="T2" fmla="*/ 129899099 w 1896"/>
              <a:gd name="T3" fmla="*/ 383809172 h 166"/>
              <a:gd name="T4" fmla="*/ 278353254 w 1896"/>
              <a:gd name="T5" fmla="*/ 365313077 h 166"/>
              <a:gd name="T6" fmla="*/ 426808932 w 1896"/>
              <a:gd name="T7" fmla="*/ 365313077 h 166"/>
              <a:gd name="T8" fmla="*/ 554388459 w 1896"/>
              <a:gd name="T9" fmla="*/ 346815462 h 166"/>
              <a:gd name="T10" fmla="*/ 702844137 w 1896"/>
              <a:gd name="T11" fmla="*/ 328319367 h 166"/>
              <a:gd name="T12" fmla="*/ 851298292 w 1896"/>
              <a:gd name="T13" fmla="*/ 328319367 h 166"/>
              <a:gd name="T14" fmla="*/ 978877819 w 1896"/>
              <a:gd name="T15" fmla="*/ 309821752 h 166"/>
              <a:gd name="T16" fmla="*/ 1127333497 w 1896"/>
              <a:gd name="T17" fmla="*/ 291325657 h 166"/>
              <a:gd name="T18" fmla="*/ 1275789176 w 1896"/>
              <a:gd name="T19" fmla="*/ 272828042 h 166"/>
              <a:gd name="T20" fmla="*/ 1424243331 w 1896"/>
              <a:gd name="T21" fmla="*/ 272828042 h 166"/>
              <a:gd name="T22" fmla="*/ 1551822857 w 1896"/>
              <a:gd name="T23" fmla="*/ 256643199 h 166"/>
              <a:gd name="T24" fmla="*/ 1700278536 w 1896"/>
              <a:gd name="T25" fmla="*/ 238147104 h 166"/>
              <a:gd name="T26" fmla="*/ 1848734214 w 1896"/>
              <a:gd name="T27" fmla="*/ 219649488 h 166"/>
              <a:gd name="T28" fmla="*/ 1976312218 w 1896"/>
              <a:gd name="T29" fmla="*/ 201153394 h 166"/>
              <a:gd name="T30" fmla="*/ 2124767896 w 1896"/>
              <a:gd name="T31" fmla="*/ 201153394 h 166"/>
              <a:gd name="T32" fmla="*/ 2147483647 w 1896"/>
              <a:gd name="T33" fmla="*/ 182655778 h 166"/>
              <a:gd name="T34" fmla="*/ 2147483647 w 1896"/>
              <a:gd name="T35" fmla="*/ 164159684 h 166"/>
              <a:gd name="T36" fmla="*/ 2147483647 w 1896"/>
              <a:gd name="T37" fmla="*/ 145662068 h 166"/>
              <a:gd name="T38" fmla="*/ 2147483647 w 1896"/>
              <a:gd name="T39" fmla="*/ 145662068 h 166"/>
              <a:gd name="T40" fmla="*/ 2147483647 w 1896"/>
              <a:gd name="T41" fmla="*/ 127165974 h 166"/>
              <a:gd name="T42" fmla="*/ 2147483647 w 1896"/>
              <a:gd name="T43" fmla="*/ 108668358 h 166"/>
              <a:gd name="T44" fmla="*/ 2147483647 w 1896"/>
              <a:gd name="T45" fmla="*/ 108668358 h 166"/>
              <a:gd name="T46" fmla="*/ 2147483647 w 1896"/>
              <a:gd name="T47" fmla="*/ 108668358 h 166"/>
              <a:gd name="T48" fmla="*/ 2147483647 w 1896"/>
              <a:gd name="T49" fmla="*/ 108668358 h 166"/>
              <a:gd name="T50" fmla="*/ 2147483647 w 1896"/>
              <a:gd name="T51" fmla="*/ 90172263 h 166"/>
              <a:gd name="T52" fmla="*/ 2147483647 w 1896"/>
              <a:gd name="T53" fmla="*/ 73987420 h 166"/>
              <a:gd name="T54" fmla="*/ 2147483647 w 1896"/>
              <a:gd name="T55" fmla="*/ 73987420 h 166"/>
              <a:gd name="T56" fmla="*/ 2147483647 w 1896"/>
              <a:gd name="T57" fmla="*/ 36993710 h 166"/>
              <a:gd name="T58" fmla="*/ 2147483647 w 1896"/>
              <a:gd name="T59" fmla="*/ 36993710 h 166"/>
              <a:gd name="T60" fmla="*/ 2147483647 w 1896"/>
              <a:gd name="T61" fmla="*/ 36993710 h 166"/>
              <a:gd name="T62" fmla="*/ 2147483647 w 1896"/>
              <a:gd name="T63" fmla="*/ 0 h 16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896"/>
              <a:gd name="T97" fmla="*/ 0 h 166"/>
              <a:gd name="T98" fmla="*/ 1896 w 1896"/>
              <a:gd name="T99" fmla="*/ 166 h 16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896" h="166">
                <a:moveTo>
                  <a:pt x="0" y="166"/>
                </a:moveTo>
                <a:lnTo>
                  <a:pt x="56" y="166"/>
                </a:lnTo>
                <a:lnTo>
                  <a:pt x="120" y="158"/>
                </a:lnTo>
                <a:lnTo>
                  <a:pt x="184" y="158"/>
                </a:lnTo>
                <a:lnTo>
                  <a:pt x="239" y="150"/>
                </a:lnTo>
                <a:lnTo>
                  <a:pt x="303" y="142"/>
                </a:lnTo>
                <a:lnTo>
                  <a:pt x="367" y="142"/>
                </a:lnTo>
                <a:lnTo>
                  <a:pt x="422" y="134"/>
                </a:lnTo>
                <a:lnTo>
                  <a:pt x="486" y="126"/>
                </a:lnTo>
                <a:lnTo>
                  <a:pt x="550" y="118"/>
                </a:lnTo>
                <a:lnTo>
                  <a:pt x="614" y="118"/>
                </a:lnTo>
                <a:lnTo>
                  <a:pt x="669" y="111"/>
                </a:lnTo>
                <a:lnTo>
                  <a:pt x="733" y="103"/>
                </a:lnTo>
                <a:lnTo>
                  <a:pt x="797" y="95"/>
                </a:lnTo>
                <a:lnTo>
                  <a:pt x="852" y="87"/>
                </a:lnTo>
                <a:lnTo>
                  <a:pt x="916" y="87"/>
                </a:lnTo>
                <a:lnTo>
                  <a:pt x="980" y="79"/>
                </a:lnTo>
                <a:lnTo>
                  <a:pt x="1036" y="71"/>
                </a:lnTo>
                <a:lnTo>
                  <a:pt x="1099" y="63"/>
                </a:lnTo>
                <a:lnTo>
                  <a:pt x="1163" y="63"/>
                </a:lnTo>
                <a:lnTo>
                  <a:pt x="1219" y="55"/>
                </a:lnTo>
                <a:lnTo>
                  <a:pt x="1282" y="47"/>
                </a:lnTo>
                <a:lnTo>
                  <a:pt x="1346" y="47"/>
                </a:lnTo>
                <a:lnTo>
                  <a:pt x="1402" y="47"/>
                </a:lnTo>
                <a:lnTo>
                  <a:pt x="1466" y="47"/>
                </a:lnTo>
                <a:lnTo>
                  <a:pt x="1529" y="39"/>
                </a:lnTo>
                <a:lnTo>
                  <a:pt x="1585" y="32"/>
                </a:lnTo>
                <a:lnTo>
                  <a:pt x="1649" y="32"/>
                </a:lnTo>
                <a:lnTo>
                  <a:pt x="1712" y="16"/>
                </a:lnTo>
                <a:lnTo>
                  <a:pt x="1776" y="16"/>
                </a:lnTo>
                <a:lnTo>
                  <a:pt x="1832" y="16"/>
                </a:lnTo>
                <a:lnTo>
                  <a:pt x="1896" y="0"/>
                </a:lnTo>
              </a:path>
            </a:pathLst>
          </a:custGeom>
          <a:noFill/>
          <a:ln w="23813">
            <a:solidFill>
              <a:srgbClr val="3399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07" name="Rectangle 40"/>
          <p:cNvSpPr>
            <a:spLocks noChangeArrowheads="1"/>
          </p:cNvSpPr>
          <p:nvPr/>
        </p:nvSpPr>
        <p:spPr bwMode="auto">
          <a:xfrm>
            <a:off x="1370013" y="4508500"/>
            <a:ext cx="1587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500">
                <a:solidFill>
                  <a:srgbClr val="000000"/>
                </a:solidFill>
                <a:cs typeface="Arial" charset="0"/>
              </a:rPr>
              <a:t> 0</a:t>
            </a:r>
            <a:endParaRPr lang="en-US" altLang="en-US">
              <a:cs typeface="Arial" charset="0"/>
            </a:endParaRPr>
          </a:p>
        </p:txBody>
      </p:sp>
      <p:sp>
        <p:nvSpPr>
          <p:cNvPr id="7208" name="Rectangle 41"/>
          <p:cNvSpPr>
            <a:spLocks noChangeArrowheads="1"/>
          </p:cNvSpPr>
          <p:nvPr/>
        </p:nvSpPr>
        <p:spPr bwMode="auto">
          <a:xfrm>
            <a:off x="1042988" y="3978275"/>
            <a:ext cx="4778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500">
                <a:solidFill>
                  <a:srgbClr val="000000"/>
                </a:solidFill>
                <a:cs typeface="Arial" charset="0"/>
              </a:rPr>
              <a:t>1 000</a:t>
            </a:r>
            <a:endParaRPr lang="en-US" altLang="en-US">
              <a:cs typeface="Arial" charset="0"/>
            </a:endParaRPr>
          </a:p>
        </p:txBody>
      </p:sp>
      <p:sp>
        <p:nvSpPr>
          <p:cNvPr id="7209" name="Rectangle 42"/>
          <p:cNvSpPr>
            <a:spLocks noChangeArrowheads="1"/>
          </p:cNvSpPr>
          <p:nvPr/>
        </p:nvSpPr>
        <p:spPr bwMode="auto">
          <a:xfrm>
            <a:off x="1042988" y="3438525"/>
            <a:ext cx="4778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500">
                <a:solidFill>
                  <a:srgbClr val="000000"/>
                </a:solidFill>
                <a:cs typeface="Arial" charset="0"/>
              </a:rPr>
              <a:t>2 000</a:t>
            </a:r>
            <a:endParaRPr lang="en-US" altLang="en-US">
              <a:cs typeface="Arial" charset="0"/>
            </a:endParaRPr>
          </a:p>
        </p:txBody>
      </p:sp>
      <p:sp>
        <p:nvSpPr>
          <p:cNvPr id="7210" name="Rectangle 43"/>
          <p:cNvSpPr>
            <a:spLocks noChangeArrowheads="1"/>
          </p:cNvSpPr>
          <p:nvPr/>
        </p:nvSpPr>
        <p:spPr bwMode="auto">
          <a:xfrm>
            <a:off x="1042988" y="2908300"/>
            <a:ext cx="4778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500">
                <a:solidFill>
                  <a:srgbClr val="000000"/>
                </a:solidFill>
                <a:cs typeface="Arial" charset="0"/>
              </a:rPr>
              <a:t>3 000</a:t>
            </a:r>
            <a:endParaRPr lang="en-US" altLang="en-US">
              <a:cs typeface="Arial" charset="0"/>
            </a:endParaRPr>
          </a:p>
        </p:txBody>
      </p:sp>
      <p:sp>
        <p:nvSpPr>
          <p:cNvPr id="7211" name="Rectangle 44"/>
          <p:cNvSpPr>
            <a:spLocks noChangeArrowheads="1"/>
          </p:cNvSpPr>
          <p:nvPr/>
        </p:nvSpPr>
        <p:spPr bwMode="auto">
          <a:xfrm>
            <a:off x="1042988" y="2378075"/>
            <a:ext cx="4778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500">
                <a:solidFill>
                  <a:srgbClr val="000000"/>
                </a:solidFill>
                <a:cs typeface="Arial" charset="0"/>
              </a:rPr>
              <a:t>4 000</a:t>
            </a:r>
            <a:endParaRPr lang="en-US" altLang="en-US">
              <a:cs typeface="Arial" charset="0"/>
            </a:endParaRPr>
          </a:p>
        </p:txBody>
      </p:sp>
      <p:sp>
        <p:nvSpPr>
          <p:cNvPr id="7212" name="Rectangle 45"/>
          <p:cNvSpPr>
            <a:spLocks noChangeArrowheads="1"/>
          </p:cNvSpPr>
          <p:nvPr/>
        </p:nvSpPr>
        <p:spPr bwMode="auto">
          <a:xfrm>
            <a:off x="1042988" y="1849438"/>
            <a:ext cx="4778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500">
                <a:solidFill>
                  <a:srgbClr val="000000"/>
                </a:solidFill>
                <a:cs typeface="Arial" charset="0"/>
              </a:rPr>
              <a:t>5 000</a:t>
            </a:r>
            <a:endParaRPr lang="en-US" altLang="en-US">
              <a:cs typeface="Arial" charset="0"/>
            </a:endParaRPr>
          </a:p>
        </p:txBody>
      </p:sp>
      <p:sp>
        <p:nvSpPr>
          <p:cNvPr id="7213" name="Rectangle 46"/>
          <p:cNvSpPr>
            <a:spLocks noChangeArrowheads="1"/>
          </p:cNvSpPr>
          <p:nvPr/>
        </p:nvSpPr>
        <p:spPr bwMode="auto">
          <a:xfrm>
            <a:off x="1042988" y="1306513"/>
            <a:ext cx="4778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500">
                <a:solidFill>
                  <a:srgbClr val="000000"/>
                </a:solidFill>
                <a:cs typeface="Arial" charset="0"/>
              </a:rPr>
              <a:t>6 000</a:t>
            </a:r>
            <a:endParaRPr lang="en-US" altLang="en-US">
              <a:cs typeface="Arial" charset="0"/>
            </a:endParaRPr>
          </a:p>
        </p:txBody>
      </p:sp>
      <p:sp>
        <p:nvSpPr>
          <p:cNvPr id="7214" name="Rectangle 47"/>
          <p:cNvSpPr>
            <a:spLocks noChangeArrowheads="1"/>
          </p:cNvSpPr>
          <p:nvPr/>
        </p:nvSpPr>
        <p:spPr bwMode="auto">
          <a:xfrm>
            <a:off x="1042988" y="777875"/>
            <a:ext cx="4778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500">
                <a:solidFill>
                  <a:srgbClr val="000000"/>
                </a:solidFill>
                <a:cs typeface="Arial" charset="0"/>
              </a:rPr>
              <a:t>7 000</a:t>
            </a:r>
            <a:endParaRPr lang="en-US" altLang="en-US">
              <a:cs typeface="Arial" charset="0"/>
            </a:endParaRPr>
          </a:p>
        </p:txBody>
      </p:sp>
      <p:sp>
        <p:nvSpPr>
          <p:cNvPr id="7215" name="Rectangle 48"/>
          <p:cNvSpPr>
            <a:spLocks noChangeArrowheads="1"/>
          </p:cNvSpPr>
          <p:nvPr/>
        </p:nvSpPr>
        <p:spPr bwMode="auto">
          <a:xfrm>
            <a:off x="1466850" y="4784725"/>
            <a:ext cx="4254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500">
                <a:solidFill>
                  <a:srgbClr val="000000"/>
                </a:solidFill>
                <a:cs typeface="Arial" charset="0"/>
              </a:rPr>
              <a:t>1970</a:t>
            </a:r>
            <a:endParaRPr lang="en-US" altLang="en-US">
              <a:cs typeface="Arial" charset="0"/>
            </a:endParaRPr>
          </a:p>
        </p:txBody>
      </p:sp>
      <p:sp>
        <p:nvSpPr>
          <p:cNvPr id="7216" name="Rectangle 49"/>
          <p:cNvSpPr>
            <a:spLocks noChangeArrowheads="1"/>
          </p:cNvSpPr>
          <p:nvPr/>
        </p:nvSpPr>
        <p:spPr bwMode="auto">
          <a:xfrm>
            <a:off x="2400300" y="4784725"/>
            <a:ext cx="4254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500">
                <a:solidFill>
                  <a:srgbClr val="000000"/>
                </a:solidFill>
                <a:cs typeface="Arial" charset="0"/>
              </a:rPr>
              <a:t>1980</a:t>
            </a:r>
            <a:endParaRPr lang="en-US" altLang="en-US">
              <a:cs typeface="Arial" charset="0"/>
            </a:endParaRPr>
          </a:p>
        </p:txBody>
      </p:sp>
      <p:sp>
        <p:nvSpPr>
          <p:cNvPr id="7217" name="Rectangle 50"/>
          <p:cNvSpPr>
            <a:spLocks noChangeArrowheads="1"/>
          </p:cNvSpPr>
          <p:nvPr/>
        </p:nvSpPr>
        <p:spPr bwMode="auto">
          <a:xfrm>
            <a:off x="3335338" y="4784725"/>
            <a:ext cx="4254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500">
                <a:solidFill>
                  <a:srgbClr val="000000"/>
                </a:solidFill>
                <a:cs typeface="Arial" charset="0"/>
              </a:rPr>
              <a:t>1990</a:t>
            </a:r>
            <a:endParaRPr lang="en-US" altLang="en-US">
              <a:cs typeface="Arial" charset="0"/>
            </a:endParaRPr>
          </a:p>
        </p:txBody>
      </p:sp>
      <p:sp>
        <p:nvSpPr>
          <p:cNvPr id="7218" name="Rectangle 51"/>
          <p:cNvSpPr>
            <a:spLocks noChangeArrowheads="1"/>
          </p:cNvSpPr>
          <p:nvPr/>
        </p:nvSpPr>
        <p:spPr bwMode="auto">
          <a:xfrm>
            <a:off x="4270375" y="4784725"/>
            <a:ext cx="4254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500">
                <a:solidFill>
                  <a:srgbClr val="000000"/>
                </a:solidFill>
                <a:cs typeface="Arial" charset="0"/>
              </a:rPr>
              <a:t>2000</a:t>
            </a:r>
            <a:endParaRPr lang="en-US" altLang="en-US">
              <a:cs typeface="Arial" charset="0"/>
            </a:endParaRPr>
          </a:p>
        </p:txBody>
      </p:sp>
      <p:sp>
        <p:nvSpPr>
          <p:cNvPr id="7219" name="Rectangle 52"/>
          <p:cNvSpPr>
            <a:spLocks noChangeArrowheads="1"/>
          </p:cNvSpPr>
          <p:nvPr/>
        </p:nvSpPr>
        <p:spPr bwMode="auto">
          <a:xfrm>
            <a:off x="5191125" y="4784725"/>
            <a:ext cx="4254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500">
                <a:solidFill>
                  <a:srgbClr val="000000"/>
                </a:solidFill>
                <a:cs typeface="Arial" charset="0"/>
              </a:rPr>
              <a:t>2010</a:t>
            </a:r>
            <a:endParaRPr lang="en-US" altLang="en-US">
              <a:cs typeface="Arial" charset="0"/>
            </a:endParaRPr>
          </a:p>
        </p:txBody>
      </p:sp>
      <p:sp>
        <p:nvSpPr>
          <p:cNvPr id="7220" name="Rectangle 53"/>
          <p:cNvSpPr>
            <a:spLocks noChangeArrowheads="1"/>
          </p:cNvSpPr>
          <p:nvPr/>
        </p:nvSpPr>
        <p:spPr bwMode="auto">
          <a:xfrm>
            <a:off x="6126163" y="4784725"/>
            <a:ext cx="4254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500">
                <a:solidFill>
                  <a:srgbClr val="000000"/>
                </a:solidFill>
                <a:cs typeface="Arial" charset="0"/>
              </a:rPr>
              <a:t>2020</a:t>
            </a:r>
            <a:endParaRPr lang="en-US" altLang="en-US">
              <a:cs typeface="Arial" charset="0"/>
            </a:endParaRPr>
          </a:p>
        </p:txBody>
      </p:sp>
      <p:sp>
        <p:nvSpPr>
          <p:cNvPr id="7221" name="Rectangle 54"/>
          <p:cNvSpPr>
            <a:spLocks noChangeArrowheads="1"/>
          </p:cNvSpPr>
          <p:nvPr/>
        </p:nvSpPr>
        <p:spPr bwMode="auto">
          <a:xfrm>
            <a:off x="7059613" y="4784725"/>
            <a:ext cx="4254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500">
                <a:solidFill>
                  <a:srgbClr val="000000"/>
                </a:solidFill>
                <a:cs typeface="Arial" charset="0"/>
              </a:rPr>
              <a:t>2030</a:t>
            </a:r>
            <a:endParaRPr lang="en-US" altLang="en-US">
              <a:cs typeface="Arial" charset="0"/>
            </a:endParaRPr>
          </a:p>
        </p:txBody>
      </p:sp>
      <p:sp>
        <p:nvSpPr>
          <p:cNvPr id="7222" name="Rectangle 55"/>
          <p:cNvSpPr>
            <a:spLocks noChangeArrowheads="1"/>
          </p:cNvSpPr>
          <p:nvPr/>
        </p:nvSpPr>
        <p:spPr bwMode="auto">
          <a:xfrm rot="-5400000">
            <a:off x="640557" y="2651919"/>
            <a:ext cx="42386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500">
                <a:solidFill>
                  <a:srgbClr val="000000"/>
                </a:solidFill>
                <a:cs typeface="Arial" charset="0"/>
              </a:rPr>
              <a:t>Mtoe</a:t>
            </a:r>
            <a:endParaRPr lang="en-US" altLang="en-US">
              <a:cs typeface="Arial" charset="0"/>
            </a:endParaRPr>
          </a:p>
        </p:txBody>
      </p:sp>
      <p:sp>
        <p:nvSpPr>
          <p:cNvPr id="7223" name="Rectangle 57"/>
          <p:cNvSpPr>
            <a:spLocks noChangeArrowheads="1"/>
          </p:cNvSpPr>
          <p:nvPr/>
        </p:nvSpPr>
        <p:spPr bwMode="auto">
          <a:xfrm>
            <a:off x="1685925" y="885825"/>
            <a:ext cx="5592763" cy="373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en-US"/>
          </a:p>
        </p:txBody>
      </p:sp>
      <p:sp>
        <p:nvSpPr>
          <p:cNvPr id="7224" name="Freeform 58"/>
          <p:cNvSpPr>
            <a:spLocks/>
          </p:cNvSpPr>
          <p:nvPr/>
        </p:nvSpPr>
        <p:spPr bwMode="auto">
          <a:xfrm>
            <a:off x="1685925" y="885825"/>
            <a:ext cx="5592763" cy="3732213"/>
          </a:xfrm>
          <a:custGeom>
            <a:avLst/>
            <a:gdLst>
              <a:gd name="T0" fmla="*/ 0 w 3671"/>
              <a:gd name="T1" fmla="*/ 0 h 2449"/>
              <a:gd name="T2" fmla="*/ 2147483647 w 3671"/>
              <a:gd name="T3" fmla="*/ 0 h 2449"/>
              <a:gd name="T4" fmla="*/ 2147483647 w 3671"/>
              <a:gd name="T5" fmla="*/ 2147483647 h 2449"/>
              <a:gd name="T6" fmla="*/ 0 w 3671"/>
              <a:gd name="T7" fmla="*/ 2147483647 h 2449"/>
              <a:gd name="T8" fmla="*/ 0 w 3671"/>
              <a:gd name="T9" fmla="*/ 0 h 2449"/>
              <a:gd name="T10" fmla="*/ 0 w 3671"/>
              <a:gd name="T11" fmla="*/ 2147483647 h 24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671"/>
              <a:gd name="T19" fmla="*/ 0 h 2449"/>
              <a:gd name="T20" fmla="*/ 3671 w 3671"/>
              <a:gd name="T21" fmla="*/ 2449 h 244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671" h="2449">
                <a:moveTo>
                  <a:pt x="0" y="0"/>
                </a:moveTo>
                <a:lnTo>
                  <a:pt x="3671" y="0"/>
                </a:lnTo>
                <a:lnTo>
                  <a:pt x="3671" y="2449"/>
                </a:lnTo>
                <a:lnTo>
                  <a:pt x="0" y="2449"/>
                </a:lnTo>
                <a:lnTo>
                  <a:pt x="0" y="0"/>
                </a:lnTo>
                <a:lnTo>
                  <a:pt x="0" y="2449"/>
                </a:lnTo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25" name="Line 59"/>
          <p:cNvSpPr>
            <a:spLocks noChangeShapeType="1"/>
          </p:cNvSpPr>
          <p:nvPr/>
        </p:nvSpPr>
        <p:spPr bwMode="auto">
          <a:xfrm>
            <a:off x="1625600" y="4618038"/>
            <a:ext cx="60325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26" name="Line 60"/>
          <p:cNvSpPr>
            <a:spLocks noChangeShapeType="1"/>
          </p:cNvSpPr>
          <p:nvPr/>
        </p:nvSpPr>
        <p:spPr bwMode="auto">
          <a:xfrm>
            <a:off x="1625600" y="4086225"/>
            <a:ext cx="6032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27" name="Line 61"/>
          <p:cNvSpPr>
            <a:spLocks noChangeShapeType="1"/>
          </p:cNvSpPr>
          <p:nvPr/>
        </p:nvSpPr>
        <p:spPr bwMode="auto">
          <a:xfrm>
            <a:off x="1625600" y="3546475"/>
            <a:ext cx="6032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28" name="Line 62"/>
          <p:cNvSpPr>
            <a:spLocks noChangeShapeType="1"/>
          </p:cNvSpPr>
          <p:nvPr/>
        </p:nvSpPr>
        <p:spPr bwMode="auto">
          <a:xfrm>
            <a:off x="1625600" y="3016250"/>
            <a:ext cx="6032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29" name="Line 63"/>
          <p:cNvSpPr>
            <a:spLocks noChangeShapeType="1"/>
          </p:cNvSpPr>
          <p:nvPr/>
        </p:nvSpPr>
        <p:spPr bwMode="auto">
          <a:xfrm>
            <a:off x="1625600" y="2486025"/>
            <a:ext cx="6032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30" name="Line 64"/>
          <p:cNvSpPr>
            <a:spLocks noChangeShapeType="1"/>
          </p:cNvSpPr>
          <p:nvPr/>
        </p:nvSpPr>
        <p:spPr bwMode="auto">
          <a:xfrm>
            <a:off x="1625600" y="1957388"/>
            <a:ext cx="60325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31" name="Line 65"/>
          <p:cNvSpPr>
            <a:spLocks noChangeShapeType="1"/>
          </p:cNvSpPr>
          <p:nvPr/>
        </p:nvSpPr>
        <p:spPr bwMode="auto">
          <a:xfrm>
            <a:off x="1625600" y="1414463"/>
            <a:ext cx="60325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32" name="Line 66"/>
          <p:cNvSpPr>
            <a:spLocks noChangeShapeType="1"/>
          </p:cNvSpPr>
          <p:nvPr/>
        </p:nvSpPr>
        <p:spPr bwMode="auto">
          <a:xfrm>
            <a:off x="1625600" y="885825"/>
            <a:ext cx="6032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33" name="Line 67"/>
          <p:cNvSpPr>
            <a:spLocks noChangeShapeType="1"/>
          </p:cNvSpPr>
          <p:nvPr/>
        </p:nvSpPr>
        <p:spPr bwMode="auto">
          <a:xfrm>
            <a:off x="1685925" y="4618038"/>
            <a:ext cx="5592763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34" name="Line 68"/>
          <p:cNvSpPr>
            <a:spLocks noChangeShapeType="1"/>
          </p:cNvSpPr>
          <p:nvPr/>
        </p:nvSpPr>
        <p:spPr bwMode="auto">
          <a:xfrm flipV="1">
            <a:off x="1685925" y="4618038"/>
            <a:ext cx="1588" cy="587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35" name="Line 69"/>
          <p:cNvSpPr>
            <a:spLocks noChangeShapeType="1"/>
          </p:cNvSpPr>
          <p:nvPr/>
        </p:nvSpPr>
        <p:spPr bwMode="auto">
          <a:xfrm flipV="1">
            <a:off x="2619375" y="4618038"/>
            <a:ext cx="1588" cy="587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36" name="Line 70"/>
          <p:cNvSpPr>
            <a:spLocks noChangeShapeType="1"/>
          </p:cNvSpPr>
          <p:nvPr/>
        </p:nvSpPr>
        <p:spPr bwMode="auto">
          <a:xfrm flipV="1">
            <a:off x="3554413" y="4618038"/>
            <a:ext cx="1587" cy="587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37" name="Line 71"/>
          <p:cNvSpPr>
            <a:spLocks noChangeShapeType="1"/>
          </p:cNvSpPr>
          <p:nvPr/>
        </p:nvSpPr>
        <p:spPr bwMode="auto">
          <a:xfrm flipV="1">
            <a:off x="4487863" y="4618038"/>
            <a:ext cx="1587" cy="587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38" name="Line 72"/>
          <p:cNvSpPr>
            <a:spLocks noChangeShapeType="1"/>
          </p:cNvSpPr>
          <p:nvPr/>
        </p:nvSpPr>
        <p:spPr bwMode="auto">
          <a:xfrm flipV="1">
            <a:off x="5410200" y="4618038"/>
            <a:ext cx="1588" cy="587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39" name="Line 73"/>
          <p:cNvSpPr>
            <a:spLocks noChangeShapeType="1"/>
          </p:cNvSpPr>
          <p:nvPr/>
        </p:nvSpPr>
        <p:spPr bwMode="auto">
          <a:xfrm flipV="1">
            <a:off x="6343650" y="4618038"/>
            <a:ext cx="1588" cy="587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40" name="Line 74"/>
          <p:cNvSpPr>
            <a:spLocks noChangeShapeType="1"/>
          </p:cNvSpPr>
          <p:nvPr/>
        </p:nvSpPr>
        <p:spPr bwMode="auto">
          <a:xfrm flipV="1">
            <a:off x="7278688" y="4618038"/>
            <a:ext cx="1587" cy="587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41" name="Freeform 75"/>
          <p:cNvSpPr>
            <a:spLocks/>
          </p:cNvSpPr>
          <p:nvPr/>
        </p:nvSpPr>
        <p:spPr bwMode="auto">
          <a:xfrm>
            <a:off x="1782763" y="3340100"/>
            <a:ext cx="2887662" cy="530225"/>
          </a:xfrm>
          <a:custGeom>
            <a:avLst/>
            <a:gdLst>
              <a:gd name="T0" fmla="*/ 0 w 1896"/>
              <a:gd name="T1" fmla="*/ 807869398 h 348"/>
              <a:gd name="T2" fmla="*/ 129899099 w 1896"/>
              <a:gd name="T3" fmla="*/ 789297811 h 348"/>
              <a:gd name="T4" fmla="*/ 278353254 w 1896"/>
              <a:gd name="T5" fmla="*/ 752154635 h 348"/>
              <a:gd name="T6" fmla="*/ 426808932 w 1896"/>
              <a:gd name="T7" fmla="*/ 733583047 h 348"/>
              <a:gd name="T8" fmla="*/ 554388459 w 1896"/>
              <a:gd name="T9" fmla="*/ 715011460 h 348"/>
              <a:gd name="T10" fmla="*/ 702844137 w 1896"/>
              <a:gd name="T11" fmla="*/ 661617193 h 348"/>
              <a:gd name="T12" fmla="*/ 851298292 w 1896"/>
              <a:gd name="T13" fmla="*/ 624474017 h 348"/>
              <a:gd name="T14" fmla="*/ 978877819 w 1896"/>
              <a:gd name="T15" fmla="*/ 587330842 h 348"/>
              <a:gd name="T16" fmla="*/ 1127333497 w 1896"/>
              <a:gd name="T17" fmla="*/ 531614555 h 348"/>
              <a:gd name="T18" fmla="*/ 1275789176 w 1896"/>
              <a:gd name="T19" fmla="*/ 496793400 h 348"/>
              <a:gd name="T20" fmla="*/ 1424243331 w 1896"/>
              <a:gd name="T21" fmla="*/ 496793400 h 348"/>
              <a:gd name="T22" fmla="*/ 1551822857 w 1896"/>
              <a:gd name="T23" fmla="*/ 478221812 h 348"/>
              <a:gd name="T24" fmla="*/ 1700278536 w 1896"/>
              <a:gd name="T25" fmla="*/ 441078636 h 348"/>
              <a:gd name="T26" fmla="*/ 1848734214 w 1896"/>
              <a:gd name="T27" fmla="*/ 385362350 h 348"/>
              <a:gd name="T28" fmla="*/ 1976312218 w 1896"/>
              <a:gd name="T29" fmla="*/ 331969606 h 348"/>
              <a:gd name="T30" fmla="*/ 2124767896 w 1896"/>
              <a:gd name="T31" fmla="*/ 313398019 h 348"/>
              <a:gd name="T32" fmla="*/ 2147483647 w 1896"/>
              <a:gd name="T33" fmla="*/ 239110144 h 348"/>
              <a:gd name="T34" fmla="*/ 2147483647 w 1896"/>
              <a:gd name="T35" fmla="*/ 183395381 h 348"/>
              <a:gd name="T36" fmla="*/ 2147483647 w 1896"/>
              <a:gd name="T37" fmla="*/ 183395381 h 348"/>
              <a:gd name="T38" fmla="*/ 2147483647 w 1896"/>
              <a:gd name="T39" fmla="*/ 164823793 h 348"/>
              <a:gd name="T40" fmla="*/ 2147483647 w 1896"/>
              <a:gd name="T41" fmla="*/ 220538556 h 348"/>
              <a:gd name="T42" fmla="*/ 2147483647 w 1896"/>
              <a:gd name="T43" fmla="*/ 220538556 h 348"/>
              <a:gd name="T44" fmla="*/ 2147483647 w 1896"/>
              <a:gd name="T45" fmla="*/ 183395381 h 348"/>
              <a:gd name="T46" fmla="*/ 2147483647 w 1896"/>
              <a:gd name="T47" fmla="*/ 164823793 h 348"/>
              <a:gd name="T48" fmla="*/ 2147483647 w 1896"/>
              <a:gd name="T49" fmla="*/ 130002638 h 348"/>
              <a:gd name="T50" fmla="*/ 2147483647 w 1896"/>
              <a:gd name="T51" fmla="*/ 74286351 h 348"/>
              <a:gd name="T52" fmla="*/ 2147483647 w 1896"/>
              <a:gd name="T53" fmla="*/ 92857939 h 348"/>
              <a:gd name="T54" fmla="*/ 2147483647 w 1896"/>
              <a:gd name="T55" fmla="*/ 111429526 h 348"/>
              <a:gd name="T56" fmla="*/ 2147483647 w 1896"/>
              <a:gd name="T57" fmla="*/ 130002638 h 348"/>
              <a:gd name="T58" fmla="*/ 2147483647 w 1896"/>
              <a:gd name="T59" fmla="*/ 74286351 h 348"/>
              <a:gd name="T60" fmla="*/ 2147483647 w 1896"/>
              <a:gd name="T61" fmla="*/ 74286351 h 348"/>
              <a:gd name="T62" fmla="*/ 2147483647 w 1896"/>
              <a:gd name="T63" fmla="*/ 0 h 34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896"/>
              <a:gd name="T97" fmla="*/ 0 h 348"/>
              <a:gd name="T98" fmla="*/ 1896 w 1896"/>
              <a:gd name="T99" fmla="*/ 348 h 34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896" h="348">
                <a:moveTo>
                  <a:pt x="0" y="348"/>
                </a:moveTo>
                <a:lnTo>
                  <a:pt x="56" y="340"/>
                </a:lnTo>
                <a:lnTo>
                  <a:pt x="120" y="324"/>
                </a:lnTo>
                <a:lnTo>
                  <a:pt x="184" y="316"/>
                </a:lnTo>
                <a:lnTo>
                  <a:pt x="239" y="308"/>
                </a:lnTo>
                <a:lnTo>
                  <a:pt x="303" y="285"/>
                </a:lnTo>
                <a:lnTo>
                  <a:pt x="367" y="269"/>
                </a:lnTo>
                <a:lnTo>
                  <a:pt x="422" y="253"/>
                </a:lnTo>
                <a:lnTo>
                  <a:pt x="486" y="229"/>
                </a:lnTo>
                <a:lnTo>
                  <a:pt x="550" y="214"/>
                </a:lnTo>
                <a:lnTo>
                  <a:pt x="614" y="214"/>
                </a:lnTo>
                <a:lnTo>
                  <a:pt x="669" y="206"/>
                </a:lnTo>
                <a:lnTo>
                  <a:pt x="733" y="190"/>
                </a:lnTo>
                <a:lnTo>
                  <a:pt x="797" y="166"/>
                </a:lnTo>
                <a:lnTo>
                  <a:pt x="852" y="143"/>
                </a:lnTo>
                <a:lnTo>
                  <a:pt x="916" y="135"/>
                </a:lnTo>
                <a:lnTo>
                  <a:pt x="980" y="103"/>
                </a:lnTo>
                <a:lnTo>
                  <a:pt x="1036" y="79"/>
                </a:lnTo>
                <a:lnTo>
                  <a:pt x="1099" y="79"/>
                </a:lnTo>
                <a:lnTo>
                  <a:pt x="1163" y="71"/>
                </a:lnTo>
                <a:lnTo>
                  <a:pt x="1219" y="95"/>
                </a:lnTo>
                <a:lnTo>
                  <a:pt x="1282" y="95"/>
                </a:lnTo>
                <a:lnTo>
                  <a:pt x="1346" y="79"/>
                </a:lnTo>
                <a:lnTo>
                  <a:pt x="1402" y="71"/>
                </a:lnTo>
                <a:lnTo>
                  <a:pt x="1466" y="56"/>
                </a:lnTo>
                <a:lnTo>
                  <a:pt x="1529" y="32"/>
                </a:lnTo>
                <a:lnTo>
                  <a:pt x="1585" y="40"/>
                </a:lnTo>
                <a:lnTo>
                  <a:pt x="1649" y="48"/>
                </a:lnTo>
                <a:lnTo>
                  <a:pt x="1712" y="56"/>
                </a:lnTo>
                <a:lnTo>
                  <a:pt x="1776" y="32"/>
                </a:lnTo>
                <a:lnTo>
                  <a:pt x="1832" y="32"/>
                </a:lnTo>
                <a:lnTo>
                  <a:pt x="1896" y="0"/>
                </a:lnTo>
              </a:path>
            </a:pathLst>
          </a:custGeom>
          <a:noFill/>
          <a:ln w="23813">
            <a:solidFill>
              <a:srgbClr val="9933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42" name="Freeform 76"/>
          <p:cNvSpPr>
            <a:spLocks/>
          </p:cNvSpPr>
          <p:nvPr/>
        </p:nvSpPr>
        <p:spPr bwMode="auto">
          <a:xfrm>
            <a:off x="1782763" y="2654300"/>
            <a:ext cx="2887662" cy="674688"/>
          </a:xfrm>
          <a:custGeom>
            <a:avLst/>
            <a:gdLst>
              <a:gd name="T0" fmla="*/ 0 w 1896"/>
              <a:gd name="T1" fmla="*/ 1029873071 h 442"/>
              <a:gd name="T2" fmla="*/ 129899099 w 1896"/>
              <a:gd name="T3" fmla="*/ 883081111 h 442"/>
              <a:gd name="T4" fmla="*/ 278353254 w 1896"/>
              <a:gd name="T5" fmla="*/ 717649751 h 442"/>
              <a:gd name="T6" fmla="*/ 426808932 w 1896"/>
              <a:gd name="T7" fmla="*/ 754930079 h 442"/>
              <a:gd name="T8" fmla="*/ 554388459 w 1896"/>
              <a:gd name="T9" fmla="*/ 754930079 h 442"/>
              <a:gd name="T10" fmla="*/ 702844137 w 1896"/>
              <a:gd name="T11" fmla="*/ 608138119 h 442"/>
              <a:gd name="T12" fmla="*/ 851298292 w 1896"/>
              <a:gd name="T13" fmla="*/ 514936535 h 442"/>
              <a:gd name="T14" fmla="*/ 978877819 w 1896"/>
              <a:gd name="T15" fmla="*/ 442705232 h 442"/>
              <a:gd name="T16" fmla="*/ 1127333497 w 1896"/>
              <a:gd name="T17" fmla="*/ 405424904 h 442"/>
              <a:gd name="T18" fmla="*/ 1275789176 w 1896"/>
              <a:gd name="T19" fmla="*/ 496295608 h 442"/>
              <a:gd name="T20" fmla="*/ 1424243331 w 1896"/>
              <a:gd name="T21" fmla="*/ 589497192 h 442"/>
              <a:gd name="T22" fmla="*/ 1551822857 w 1896"/>
              <a:gd name="T23" fmla="*/ 645418447 h 442"/>
              <a:gd name="T24" fmla="*/ 1700278536 w 1896"/>
              <a:gd name="T25" fmla="*/ 680367896 h 442"/>
              <a:gd name="T26" fmla="*/ 1848734214 w 1896"/>
              <a:gd name="T27" fmla="*/ 661728495 h 442"/>
              <a:gd name="T28" fmla="*/ 1976312218 w 1896"/>
              <a:gd name="T29" fmla="*/ 645418447 h 442"/>
              <a:gd name="T30" fmla="*/ 2124767896 w 1896"/>
              <a:gd name="T31" fmla="*/ 589497192 h 442"/>
              <a:gd name="T32" fmla="*/ 2147483647 w 1896"/>
              <a:gd name="T33" fmla="*/ 552216864 h 442"/>
              <a:gd name="T34" fmla="*/ 2147483647 w 1896"/>
              <a:gd name="T35" fmla="*/ 461346159 h 442"/>
              <a:gd name="T36" fmla="*/ 2147483647 w 1896"/>
              <a:gd name="T37" fmla="*/ 442705232 h 442"/>
              <a:gd name="T38" fmla="*/ 2147483647 w 1896"/>
              <a:gd name="T39" fmla="*/ 442705232 h 442"/>
              <a:gd name="T40" fmla="*/ 2147483647 w 1896"/>
              <a:gd name="T41" fmla="*/ 424065831 h 442"/>
              <a:gd name="T42" fmla="*/ 2147483647 w 1896"/>
              <a:gd name="T43" fmla="*/ 349505175 h 442"/>
              <a:gd name="T44" fmla="*/ 2147483647 w 1896"/>
              <a:gd name="T45" fmla="*/ 349505175 h 442"/>
              <a:gd name="T46" fmla="*/ 2147483647 w 1896"/>
              <a:gd name="T47" fmla="*/ 330864248 h 442"/>
              <a:gd name="T48" fmla="*/ 2147483647 w 1896"/>
              <a:gd name="T49" fmla="*/ 293583919 h 442"/>
              <a:gd name="T50" fmla="*/ 2147483647 w 1896"/>
              <a:gd name="T51" fmla="*/ 221352616 h 442"/>
              <a:gd name="T52" fmla="*/ 2147483647 w 1896"/>
              <a:gd name="T53" fmla="*/ 165431361 h 442"/>
              <a:gd name="T54" fmla="*/ 2147483647 w 1896"/>
              <a:gd name="T55" fmla="*/ 146791960 h 442"/>
              <a:gd name="T56" fmla="*/ 2147483647 w 1896"/>
              <a:gd name="T57" fmla="*/ 93201583 h 442"/>
              <a:gd name="T58" fmla="*/ 2147483647 w 1896"/>
              <a:gd name="T59" fmla="*/ 37280328 h 442"/>
              <a:gd name="T60" fmla="*/ 2147483647 w 1896"/>
              <a:gd name="T61" fmla="*/ 18640927 h 442"/>
              <a:gd name="T62" fmla="*/ 2147483647 w 1896"/>
              <a:gd name="T63" fmla="*/ 0 h 44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896"/>
              <a:gd name="T97" fmla="*/ 0 h 442"/>
              <a:gd name="T98" fmla="*/ 1896 w 1896"/>
              <a:gd name="T99" fmla="*/ 442 h 442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896" h="442">
                <a:moveTo>
                  <a:pt x="0" y="442"/>
                </a:moveTo>
                <a:lnTo>
                  <a:pt x="56" y="379"/>
                </a:lnTo>
                <a:lnTo>
                  <a:pt x="120" y="308"/>
                </a:lnTo>
                <a:lnTo>
                  <a:pt x="184" y="324"/>
                </a:lnTo>
                <a:lnTo>
                  <a:pt x="239" y="324"/>
                </a:lnTo>
                <a:lnTo>
                  <a:pt x="303" y="261"/>
                </a:lnTo>
                <a:lnTo>
                  <a:pt x="367" y="221"/>
                </a:lnTo>
                <a:lnTo>
                  <a:pt x="422" y="190"/>
                </a:lnTo>
                <a:lnTo>
                  <a:pt x="486" y="174"/>
                </a:lnTo>
                <a:lnTo>
                  <a:pt x="550" y="213"/>
                </a:lnTo>
                <a:lnTo>
                  <a:pt x="614" y="253"/>
                </a:lnTo>
                <a:lnTo>
                  <a:pt x="669" y="277"/>
                </a:lnTo>
                <a:lnTo>
                  <a:pt x="733" y="292"/>
                </a:lnTo>
                <a:lnTo>
                  <a:pt x="797" y="284"/>
                </a:lnTo>
                <a:lnTo>
                  <a:pt x="852" y="277"/>
                </a:lnTo>
                <a:lnTo>
                  <a:pt x="916" y="253"/>
                </a:lnTo>
                <a:lnTo>
                  <a:pt x="980" y="237"/>
                </a:lnTo>
                <a:lnTo>
                  <a:pt x="1036" y="198"/>
                </a:lnTo>
                <a:lnTo>
                  <a:pt x="1099" y="190"/>
                </a:lnTo>
                <a:lnTo>
                  <a:pt x="1163" y="190"/>
                </a:lnTo>
                <a:lnTo>
                  <a:pt x="1219" y="182"/>
                </a:lnTo>
                <a:lnTo>
                  <a:pt x="1282" y="150"/>
                </a:lnTo>
                <a:lnTo>
                  <a:pt x="1346" y="150"/>
                </a:lnTo>
                <a:lnTo>
                  <a:pt x="1402" y="142"/>
                </a:lnTo>
                <a:lnTo>
                  <a:pt x="1466" y="126"/>
                </a:lnTo>
                <a:lnTo>
                  <a:pt x="1529" y="95"/>
                </a:lnTo>
                <a:lnTo>
                  <a:pt x="1585" y="71"/>
                </a:lnTo>
                <a:lnTo>
                  <a:pt x="1649" y="63"/>
                </a:lnTo>
                <a:lnTo>
                  <a:pt x="1712" y="40"/>
                </a:lnTo>
                <a:lnTo>
                  <a:pt x="1776" y="16"/>
                </a:lnTo>
                <a:lnTo>
                  <a:pt x="1832" y="8"/>
                </a:lnTo>
                <a:lnTo>
                  <a:pt x="1896" y="0"/>
                </a:lnTo>
              </a:path>
            </a:pathLst>
          </a:custGeom>
          <a:noFill/>
          <a:ln w="23813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43" name="Freeform 77"/>
          <p:cNvSpPr>
            <a:spLocks/>
          </p:cNvSpPr>
          <p:nvPr/>
        </p:nvSpPr>
        <p:spPr bwMode="auto">
          <a:xfrm>
            <a:off x="1782763" y="3448050"/>
            <a:ext cx="2887662" cy="700088"/>
          </a:xfrm>
          <a:custGeom>
            <a:avLst/>
            <a:gdLst>
              <a:gd name="T0" fmla="*/ 0 w 1896"/>
              <a:gd name="T1" fmla="*/ 1067806553 h 459"/>
              <a:gd name="T2" fmla="*/ 129899099 w 1896"/>
              <a:gd name="T3" fmla="*/ 1011973391 h 459"/>
              <a:gd name="T4" fmla="*/ 278353254 w 1896"/>
              <a:gd name="T5" fmla="*/ 993362337 h 459"/>
              <a:gd name="T6" fmla="*/ 426808932 w 1896"/>
              <a:gd name="T7" fmla="*/ 974751283 h 459"/>
              <a:gd name="T8" fmla="*/ 554388459 w 1896"/>
              <a:gd name="T9" fmla="*/ 974751283 h 459"/>
              <a:gd name="T10" fmla="*/ 702844137 w 1896"/>
              <a:gd name="T11" fmla="*/ 937529175 h 459"/>
              <a:gd name="T12" fmla="*/ 851298292 w 1896"/>
              <a:gd name="T13" fmla="*/ 937529175 h 459"/>
              <a:gd name="T14" fmla="*/ 978877819 w 1896"/>
              <a:gd name="T15" fmla="*/ 884023539 h 459"/>
              <a:gd name="T16" fmla="*/ 1127333497 w 1896"/>
              <a:gd name="T17" fmla="*/ 828190377 h 459"/>
              <a:gd name="T18" fmla="*/ 1275789176 w 1896"/>
              <a:gd name="T19" fmla="*/ 809579323 h 459"/>
              <a:gd name="T20" fmla="*/ 1424243331 w 1896"/>
              <a:gd name="T21" fmla="*/ 790968269 h 459"/>
              <a:gd name="T22" fmla="*/ 1551822857 w 1896"/>
              <a:gd name="T23" fmla="*/ 809579323 h 459"/>
              <a:gd name="T24" fmla="*/ 1700278536 w 1896"/>
              <a:gd name="T25" fmla="*/ 790968269 h 459"/>
              <a:gd name="T26" fmla="*/ 1848734214 w 1896"/>
              <a:gd name="T27" fmla="*/ 718850053 h 459"/>
              <a:gd name="T28" fmla="*/ 1976312218 w 1896"/>
              <a:gd name="T29" fmla="*/ 681627945 h 459"/>
              <a:gd name="T30" fmla="*/ 2124767896 w 1896"/>
              <a:gd name="T31" fmla="*/ 663016891 h 459"/>
              <a:gd name="T32" fmla="*/ 2147483647 w 1896"/>
              <a:gd name="T33" fmla="*/ 607183729 h 459"/>
              <a:gd name="T34" fmla="*/ 2147483647 w 1896"/>
              <a:gd name="T35" fmla="*/ 551350568 h 459"/>
              <a:gd name="T36" fmla="*/ 2147483647 w 1896"/>
              <a:gd name="T37" fmla="*/ 497844931 h 459"/>
              <a:gd name="T38" fmla="*/ 2147483647 w 1896"/>
              <a:gd name="T39" fmla="*/ 460622823 h 459"/>
              <a:gd name="T40" fmla="*/ 2147483647 w 1896"/>
              <a:gd name="T41" fmla="*/ 404789661 h 459"/>
              <a:gd name="T42" fmla="*/ 2147483647 w 1896"/>
              <a:gd name="T43" fmla="*/ 367567553 h 459"/>
              <a:gd name="T44" fmla="*/ 2147483647 w 1896"/>
              <a:gd name="T45" fmla="*/ 332671446 h 459"/>
              <a:gd name="T46" fmla="*/ 2147483647 w 1896"/>
              <a:gd name="T47" fmla="*/ 332671446 h 459"/>
              <a:gd name="T48" fmla="*/ 2147483647 w 1896"/>
              <a:gd name="T49" fmla="*/ 295449338 h 459"/>
              <a:gd name="T50" fmla="*/ 2147483647 w 1896"/>
              <a:gd name="T51" fmla="*/ 239616176 h 459"/>
              <a:gd name="T52" fmla="*/ 2147483647 w 1896"/>
              <a:gd name="T53" fmla="*/ 221005122 h 459"/>
              <a:gd name="T54" fmla="*/ 2147483647 w 1896"/>
              <a:gd name="T55" fmla="*/ 202394068 h 459"/>
              <a:gd name="T56" fmla="*/ 2147483647 w 1896"/>
              <a:gd name="T57" fmla="*/ 130277378 h 459"/>
              <a:gd name="T58" fmla="*/ 2147483647 w 1896"/>
              <a:gd name="T59" fmla="*/ 74444216 h 459"/>
              <a:gd name="T60" fmla="*/ 2147483647 w 1896"/>
              <a:gd name="T61" fmla="*/ 55833162 h 459"/>
              <a:gd name="T62" fmla="*/ 2147483647 w 1896"/>
              <a:gd name="T63" fmla="*/ 0 h 45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896"/>
              <a:gd name="T97" fmla="*/ 0 h 459"/>
              <a:gd name="T98" fmla="*/ 1896 w 1896"/>
              <a:gd name="T99" fmla="*/ 459 h 459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896" h="459">
                <a:moveTo>
                  <a:pt x="0" y="459"/>
                </a:moveTo>
                <a:lnTo>
                  <a:pt x="56" y="435"/>
                </a:lnTo>
                <a:lnTo>
                  <a:pt x="120" y="427"/>
                </a:lnTo>
                <a:lnTo>
                  <a:pt x="184" y="419"/>
                </a:lnTo>
                <a:lnTo>
                  <a:pt x="239" y="419"/>
                </a:lnTo>
                <a:lnTo>
                  <a:pt x="303" y="403"/>
                </a:lnTo>
                <a:lnTo>
                  <a:pt x="367" y="403"/>
                </a:lnTo>
                <a:lnTo>
                  <a:pt x="422" y="380"/>
                </a:lnTo>
                <a:lnTo>
                  <a:pt x="486" y="356"/>
                </a:lnTo>
                <a:lnTo>
                  <a:pt x="550" y="348"/>
                </a:lnTo>
                <a:lnTo>
                  <a:pt x="614" y="340"/>
                </a:lnTo>
                <a:lnTo>
                  <a:pt x="669" y="348"/>
                </a:lnTo>
                <a:lnTo>
                  <a:pt x="733" y="340"/>
                </a:lnTo>
                <a:lnTo>
                  <a:pt x="797" y="309"/>
                </a:lnTo>
                <a:lnTo>
                  <a:pt x="852" y="293"/>
                </a:lnTo>
                <a:lnTo>
                  <a:pt x="916" y="285"/>
                </a:lnTo>
                <a:lnTo>
                  <a:pt x="980" y="261"/>
                </a:lnTo>
                <a:lnTo>
                  <a:pt x="1036" y="237"/>
                </a:lnTo>
                <a:lnTo>
                  <a:pt x="1099" y="214"/>
                </a:lnTo>
                <a:lnTo>
                  <a:pt x="1163" y="198"/>
                </a:lnTo>
                <a:lnTo>
                  <a:pt x="1219" y="174"/>
                </a:lnTo>
                <a:lnTo>
                  <a:pt x="1282" y="158"/>
                </a:lnTo>
                <a:lnTo>
                  <a:pt x="1346" y="143"/>
                </a:lnTo>
                <a:lnTo>
                  <a:pt x="1402" y="143"/>
                </a:lnTo>
                <a:lnTo>
                  <a:pt x="1466" y="127"/>
                </a:lnTo>
                <a:lnTo>
                  <a:pt x="1529" y="103"/>
                </a:lnTo>
                <a:lnTo>
                  <a:pt x="1585" y="95"/>
                </a:lnTo>
                <a:lnTo>
                  <a:pt x="1649" y="87"/>
                </a:lnTo>
                <a:lnTo>
                  <a:pt x="1712" y="56"/>
                </a:lnTo>
                <a:lnTo>
                  <a:pt x="1776" y="32"/>
                </a:lnTo>
                <a:lnTo>
                  <a:pt x="1832" y="24"/>
                </a:lnTo>
                <a:lnTo>
                  <a:pt x="1896" y="0"/>
                </a:lnTo>
              </a:path>
            </a:pathLst>
          </a:custGeom>
          <a:noFill/>
          <a:ln w="23813">
            <a:solidFill>
              <a:srgbClr val="33339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44" name="Freeform 78"/>
          <p:cNvSpPr>
            <a:spLocks/>
          </p:cNvSpPr>
          <p:nvPr/>
        </p:nvSpPr>
        <p:spPr bwMode="auto">
          <a:xfrm>
            <a:off x="1782763" y="4243388"/>
            <a:ext cx="2887662" cy="361950"/>
          </a:xfrm>
          <a:custGeom>
            <a:avLst/>
            <a:gdLst>
              <a:gd name="T0" fmla="*/ 0 w 1896"/>
              <a:gd name="T1" fmla="*/ 552775538 h 237"/>
              <a:gd name="T2" fmla="*/ 129899099 w 1896"/>
              <a:gd name="T3" fmla="*/ 534116023 h 237"/>
              <a:gd name="T4" fmla="*/ 278353254 w 1896"/>
              <a:gd name="T5" fmla="*/ 534116023 h 237"/>
              <a:gd name="T6" fmla="*/ 426808932 w 1896"/>
              <a:gd name="T7" fmla="*/ 515458035 h 237"/>
              <a:gd name="T8" fmla="*/ 554388459 w 1896"/>
              <a:gd name="T9" fmla="*/ 496798520 h 237"/>
              <a:gd name="T10" fmla="*/ 702844137 w 1896"/>
              <a:gd name="T11" fmla="*/ 478139004 h 237"/>
              <a:gd name="T12" fmla="*/ 851298292 w 1896"/>
              <a:gd name="T13" fmla="*/ 459479489 h 237"/>
              <a:gd name="T14" fmla="*/ 978877819 w 1896"/>
              <a:gd name="T15" fmla="*/ 440821501 h 237"/>
              <a:gd name="T16" fmla="*/ 1127333497 w 1896"/>
              <a:gd name="T17" fmla="*/ 424494044 h 237"/>
              <a:gd name="T18" fmla="*/ 1275789176 w 1896"/>
              <a:gd name="T19" fmla="*/ 424494044 h 237"/>
              <a:gd name="T20" fmla="*/ 1424243331 w 1896"/>
              <a:gd name="T21" fmla="*/ 387176541 h 237"/>
              <a:gd name="T22" fmla="*/ 1551822857 w 1896"/>
              <a:gd name="T23" fmla="*/ 368517025 h 237"/>
              <a:gd name="T24" fmla="*/ 1700278536 w 1896"/>
              <a:gd name="T25" fmla="*/ 349857510 h 237"/>
              <a:gd name="T26" fmla="*/ 1848734214 w 1896"/>
              <a:gd name="T27" fmla="*/ 293880492 h 237"/>
              <a:gd name="T28" fmla="*/ 1976312218 w 1896"/>
              <a:gd name="T29" fmla="*/ 256562989 h 237"/>
              <a:gd name="T30" fmla="*/ 2124767896 w 1896"/>
              <a:gd name="T31" fmla="*/ 221576016 h 237"/>
              <a:gd name="T32" fmla="*/ 2147483647 w 1896"/>
              <a:gd name="T33" fmla="*/ 202918028 h 237"/>
              <a:gd name="T34" fmla="*/ 2147483647 w 1896"/>
              <a:gd name="T35" fmla="*/ 165598997 h 237"/>
              <a:gd name="T36" fmla="*/ 2147483647 w 1896"/>
              <a:gd name="T37" fmla="*/ 165598997 h 237"/>
              <a:gd name="T38" fmla="*/ 2147483647 w 1896"/>
              <a:gd name="T39" fmla="*/ 146941009 h 237"/>
              <a:gd name="T40" fmla="*/ 2147483647 w 1896"/>
              <a:gd name="T41" fmla="*/ 128281494 h 237"/>
              <a:gd name="T42" fmla="*/ 2147483647 w 1896"/>
              <a:gd name="T43" fmla="*/ 109621979 h 237"/>
              <a:gd name="T44" fmla="*/ 2147483647 w 1896"/>
              <a:gd name="T45" fmla="*/ 109621979 h 237"/>
              <a:gd name="T46" fmla="*/ 2147483647 w 1896"/>
              <a:gd name="T47" fmla="*/ 90962464 h 237"/>
              <a:gd name="T48" fmla="*/ 2147483647 w 1896"/>
              <a:gd name="T49" fmla="*/ 72304476 h 237"/>
              <a:gd name="T50" fmla="*/ 2147483647 w 1896"/>
              <a:gd name="T51" fmla="*/ 55977018 h 237"/>
              <a:gd name="T52" fmla="*/ 2147483647 w 1896"/>
              <a:gd name="T53" fmla="*/ 55977018 h 237"/>
              <a:gd name="T54" fmla="*/ 2147483647 w 1896"/>
              <a:gd name="T55" fmla="*/ 55977018 h 237"/>
              <a:gd name="T56" fmla="*/ 2147483647 w 1896"/>
              <a:gd name="T57" fmla="*/ 37317503 h 237"/>
              <a:gd name="T58" fmla="*/ 2147483647 w 1896"/>
              <a:gd name="T59" fmla="*/ 18659515 h 237"/>
              <a:gd name="T60" fmla="*/ 2147483647 w 1896"/>
              <a:gd name="T61" fmla="*/ 18659515 h 237"/>
              <a:gd name="T62" fmla="*/ 2147483647 w 1896"/>
              <a:gd name="T63" fmla="*/ 0 h 23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896"/>
              <a:gd name="T97" fmla="*/ 0 h 237"/>
              <a:gd name="T98" fmla="*/ 1896 w 1896"/>
              <a:gd name="T99" fmla="*/ 237 h 237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896" h="237">
                <a:moveTo>
                  <a:pt x="0" y="237"/>
                </a:moveTo>
                <a:lnTo>
                  <a:pt x="56" y="229"/>
                </a:lnTo>
                <a:lnTo>
                  <a:pt x="120" y="229"/>
                </a:lnTo>
                <a:lnTo>
                  <a:pt x="184" y="221"/>
                </a:lnTo>
                <a:lnTo>
                  <a:pt x="239" y="213"/>
                </a:lnTo>
                <a:lnTo>
                  <a:pt x="303" y="205"/>
                </a:lnTo>
                <a:lnTo>
                  <a:pt x="367" y="197"/>
                </a:lnTo>
                <a:lnTo>
                  <a:pt x="422" y="189"/>
                </a:lnTo>
                <a:lnTo>
                  <a:pt x="486" y="182"/>
                </a:lnTo>
                <a:lnTo>
                  <a:pt x="550" y="182"/>
                </a:lnTo>
                <a:lnTo>
                  <a:pt x="614" y="166"/>
                </a:lnTo>
                <a:lnTo>
                  <a:pt x="669" y="158"/>
                </a:lnTo>
                <a:lnTo>
                  <a:pt x="733" y="150"/>
                </a:lnTo>
                <a:lnTo>
                  <a:pt x="797" y="126"/>
                </a:lnTo>
                <a:lnTo>
                  <a:pt x="852" y="110"/>
                </a:lnTo>
                <a:lnTo>
                  <a:pt x="916" y="95"/>
                </a:lnTo>
                <a:lnTo>
                  <a:pt x="980" y="87"/>
                </a:lnTo>
                <a:lnTo>
                  <a:pt x="1036" y="71"/>
                </a:lnTo>
                <a:lnTo>
                  <a:pt x="1099" y="71"/>
                </a:lnTo>
                <a:lnTo>
                  <a:pt x="1163" y="63"/>
                </a:lnTo>
                <a:lnTo>
                  <a:pt x="1219" y="55"/>
                </a:lnTo>
                <a:lnTo>
                  <a:pt x="1282" y="47"/>
                </a:lnTo>
                <a:lnTo>
                  <a:pt x="1346" y="47"/>
                </a:lnTo>
                <a:lnTo>
                  <a:pt x="1402" y="39"/>
                </a:lnTo>
                <a:lnTo>
                  <a:pt x="1466" y="31"/>
                </a:lnTo>
                <a:lnTo>
                  <a:pt x="1529" y="24"/>
                </a:lnTo>
                <a:lnTo>
                  <a:pt x="1585" y="24"/>
                </a:lnTo>
                <a:lnTo>
                  <a:pt x="1649" y="24"/>
                </a:lnTo>
                <a:lnTo>
                  <a:pt x="1712" y="16"/>
                </a:lnTo>
                <a:lnTo>
                  <a:pt x="1776" y="8"/>
                </a:lnTo>
                <a:lnTo>
                  <a:pt x="1832" y="8"/>
                </a:lnTo>
                <a:lnTo>
                  <a:pt x="1896" y="0"/>
                </a:lnTo>
              </a:path>
            </a:pathLst>
          </a:custGeom>
          <a:noFill/>
          <a:ln w="23813">
            <a:solidFill>
              <a:srgbClr val="FFCC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45" name="Freeform 79"/>
          <p:cNvSpPr>
            <a:spLocks/>
          </p:cNvSpPr>
          <p:nvPr/>
        </p:nvSpPr>
        <p:spPr bwMode="auto">
          <a:xfrm>
            <a:off x="1782763" y="4497388"/>
            <a:ext cx="2887662" cy="58737"/>
          </a:xfrm>
          <a:custGeom>
            <a:avLst/>
            <a:gdLst>
              <a:gd name="T0" fmla="*/ 0 w 1896"/>
              <a:gd name="T1" fmla="*/ 88462440 h 39"/>
              <a:gd name="T2" fmla="*/ 129899099 w 1896"/>
              <a:gd name="T3" fmla="*/ 88462440 h 39"/>
              <a:gd name="T4" fmla="*/ 278353254 w 1896"/>
              <a:gd name="T5" fmla="*/ 88462440 h 39"/>
              <a:gd name="T6" fmla="*/ 426808932 w 1896"/>
              <a:gd name="T7" fmla="*/ 88462440 h 39"/>
              <a:gd name="T8" fmla="*/ 554388459 w 1896"/>
              <a:gd name="T9" fmla="*/ 70315719 h 39"/>
              <a:gd name="T10" fmla="*/ 702844137 w 1896"/>
              <a:gd name="T11" fmla="*/ 88462440 h 39"/>
              <a:gd name="T12" fmla="*/ 851298292 w 1896"/>
              <a:gd name="T13" fmla="*/ 70315719 h 39"/>
              <a:gd name="T14" fmla="*/ 978877819 w 1896"/>
              <a:gd name="T15" fmla="*/ 70315719 h 39"/>
              <a:gd name="T16" fmla="*/ 1127333497 w 1896"/>
              <a:gd name="T17" fmla="*/ 70315719 h 39"/>
              <a:gd name="T18" fmla="*/ 1275789176 w 1896"/>
              <a:gd name="T19" fmla="*/ 52170505 h 39"/>
              <a:gd name="T20" fmla="*/ 1424243331 w 1896"/>
              <a:gd name="T21" fmla="*/ 52170505 h 39"/>
              <a:gd name="T22" fmla="*/ 1551822857 w 1896"/>
              <a:gd name="T23" fmla="*/ 52170505 h 39"/>
              <a:gd name="T24" fmla="*/ 1700278536 w 1896"/>
              <a:gd name="T25" fmla="*/ 52170505 h 39"/>
              <a:gd name="T26" fmla="*/ 1848734214 w 1896"/>
              <a:gd name="T27" fmla="*/ 52170505 h 39"/>
              <a:gd name="T28" fmla="*/ 1976312218 w 1896"/>
              <a:gd name="T29" fmla="*/ 36291936 h 39"/>
              <a:gd name="T30" fmla="*/ 2124767896 w 1896"/>
              <a:gd name="T31" fmla="*/ 36291936 h 39"/>
              <a:gd name="T32" fmla="*/ 2147483647 w 1896"/>
              <a:gd name="T33" fmla="*/ 36291936 h 39"/>
              <a:gd name="T34" fmla="*/ 2147483647 w 1896"/>
              <a:gd name="T35" fmla="*/ 36291936 h 39"/>
              <a:gd name="T36" fmla="*/ 2147483647 w 1896"/>
              <a:gd name="T37" fmla="*/ 36291936 h 39"/>
              <a:gd name="T38" fmla="*/ 2147483647 w 1896"/>
              <a:gd name="T39" fmla="*/ 36291936 h 39"/>
              <a:gd name="T40" fmla="*/ 2147483647 w 1896"/>
              <a:gd name="T41" fmla="*/ 36291936 h 39"/>
              <a:gd name="T42" fmla="*/ 2147483647 w 1896"/>
              <a:gd name="T43" fmla="*/ 36291936 h 39"/>
              <a:gd name="T44" fmla="*/ 2147483647 w 1896"/>
              <a:gd name="T45" fmla="*/ 18146721 h 39"/>
              <a:gd name="T46" fmla="*/ 2147483647 w 1896"/>
              <a:gd name="T47" fmla="*/ 18146721 h 39"/>
              <a:gd name="T48" fmla="*/ 2147483647 w 1896"/>
              <a:gd name="T49" fmla="*/ 18146721 h 39"/>
              <a:gd name="T50" fmla="*/ 2147483647 w 1896"/>
              <a:gd name="T51" fmla="*/ 0 h 39"/>
              <a:gd name="T52" fmla="*/ 2147483647 w 1896"/>
              <a:gd name="T53" fmla="*/ 0 h 39"/>
              <a:gd name="T54" fmla="*/ 2147483647 w 1896"/>
              <a:gd name="T55" fmla="*/ 0 h 39"/>
              <a:gd name="T56" fmla="*/ 2147483647 w 1896"/>
              <a:gd name="T57" fmla="*/ 0 h 39"/>
              <a:gd name="T58" fmla="*/ 2147483647 w 1896"/>
              <a:gd name="T59" fmla="*/ 0 h 39"/>
              <a:gd name="T60" fmla="*/ 2147483647 w 1896"/>
              <a:gd name="T61" fmla="*/ 0 h 39"/>
              <a:gd name="T62" fmla="*/ 2147483647 w 1896"/>
              <a:gd name="T63" fmla="*/ 0 h 3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896"/>
              <a:gd name="T97" fmla="*/ 0 h 39"/>
              <a:gd name="T98" fmla="*/ 1896 w 1896"/>
              <a:gd name="T99" fmla="*/ 39 h 39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896" h="39">
                <a:moveTo>
                  <a:pt x="0" y="39"/>
                </a:moveTo>
                <a:lnTo>
                  <a:pt x="56" y="39"/>
                </a:lnTo>
                <a:lnTo>
                  <a:pt x="120" y="39"/>
                </a:lnTo>
                <a:lnTo>
                  <a:pt x="184" y="39"/>
                </a:lnTo>
                <a:lnTo>
                  <a:pt x="239" y="31"/>
                </a:lnTo>
                <a:lnTo>
                  <a:pt x="303" y="39"/>
                </a:lnTo>
                <a:lnTo>
                  <a:pt x="367" y="31"/>
                </a:lnTo>
                <a:lnTo>
                  <a:pt x="422" y="31"/>
                </a:lnTo>
                <a:lnTo>
                  <a:pt x="486" y="31"/>
                </a:lnTo>
                <a:lnTo>
                  <a:pt x="550" y="23"/>
                </a:lnTo>
                <a:lnTo>
                  <a:pt x="614" y="23"/>
                </a:lnTo>
                <a:lnTo>
                  <a:pt x="669" y="23"/>
                </a:lnTo>
                <a:lnTo>
                  <a:pt x="733" y="23"/>
                </a:lnTo>
                <a:lnTo>
                  <a:pt x="797" y="23"/>
                </a:lnTo>
                <a:lnTo>
                  <a:pt x="852" y="16"/>
                </a:lnTo>
                <a:lnTo>
                  <a:pt x="916" y="16"/>
                </a:lnTo>
                <a:lnTo>
                  <a:pt x="980" y="16"/>
                </a:lnTo>
                <a:lnTo>
                  <a:pt x="1036" y="16"/>
                </a:lnTo>
                <a:lnTo>
                  <a:pt x="1099" y="16"/>
                </a:lnTo>
                <a:lnTo>
                  <a:pt x="1163" y="16"/>
                </a:lnTo>
                <a:lnTo>
                  <a:pt x="1219" y="16"/>
                </a:lnTo>
                <a:lnTo>
                  <a:pt x="1282" y="16"/>
                </a:lnTo>
                <a:lnTo>
                  <a:pt x="1346" y="8"/>
                </a:lnTo>
                <a:lnTo>
                  <a:pt x="1402" y="8"/>
                </a:lnTo>
                <a:lnTo>
                  <a:pt x="1466" y="8"/>
                </a:lnTo>
                <a:lnTo>
                  <a:pt x="1529" y="0"/>
                </a:lnTo>
                <a:lnTo>
                  <a:pt x="1585" y="0"/>
                </a:lnTo>
                <a:lnTo>
                  <a:pt x="1649" y="0"/>
                </a:lnTo>
                <a:lnTo>
                  <a:pt x="1712" y="0"/>
                </a:lnTo>
                <a:lnTo>
                  <a:pt x="1776" y="0"/>
                </a:lnTo>
                <a:lnTo>
                  <a:pt x="1832" y="0"/>
                </a:lnTo>
                <a:lnTo>
                  <a:pt x="1896" y="0"/>
                </a:lnTo>
              </a:path>
            </a:pathLst>
          </a:custGeom>
          <a:noFill/>
          <a:ln w="23813">
            <a:solidFill>
              <a:srgbClr val="00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46" name="Freeform 80"/>
          <p:cNvSpPr>
            <a:spLocks/>
          </p:cNvSpPr>
          <p:nvPr/>
        </p:nvSpPr>
        <p:spPr bwMode="auto">
          <a:xfrm>
            <a:off x="1782763" y="3990975"/>
            <a:ext cx="2887662" cy="252413"/>
          </a:xfrm>
          <a:custGeom>
            <a:avLst/>
            <a:gdLst>
              <a:gd name="T0" fmla="*/ 0 w 1896"/>
              <a:gd name="T1" fmla="*/ 383809172 h 166"/>
              <a:gd name="T2" fmla="*/ 129899099 w 1896"/>
              <a:gd name="T3" fmla="*/ 383809172 h 166"/>
              <a:gd name="T4" fmla="*/ 278353254 w 1896"/>
              <a:gd name="T5" fmla="*/ 365313077 h 166"/>
              <a:gd name="T6" fmla="*/ 426808932 w 1896"/>
              <a:gd name="T7" fmla="*/ 365313077 h 166"/>
              <a:gd name="T8" fmla="*/ 554388459 w 1896"/>
              <a:gd name="T9" fmla="*/ 346815462 h 166"/>
              <a:gd name="T10" fmla="*/ 702844137 w 1896"/>
              <a:gd name="T11" fmla="*/ 328319367 h 166"/>
              <a:gd name="T12" fmla="*/ 851298292 w 1896"/>
              <a:gd name="T13" fmla="*/ 328319367 h 166"/>
              <a:gd name="T14" fmla="*/ 978877819 w 1896"/>
              <a:gd name="T15" fmla="*/ 309821752 h 166"/>
              <a:gd name="T16" fmla="*/ 1127333497 w 1896"/>
              <a:gd name="T17" fmla="*/ 291325657 h 166"/>
              <a:gd name="T18" fmla="*/ 1275789176 w 1896"/>
              <a:gd name="T19" fmla="*/ 272828042 h 166"/>
              <a:gd name="T20" fmla="*/ 1424243331 w 1896"/>
              <a:gd name="T21" fmla="*/ 272828042 h 166"/>
              <a:gd name="T22" fmla="*/ 1551822857 w 1896"/>
              <a:gd name="T23" fmla="*/ 256643199 h 166"/>
              <a:gd name="T24" fmla="*/ 1700278536 w 1896"/>
              <a:gd name="T25" fmla="*/ 238147104 h 166"/>
              <a:gd name="T26" fmla="*/ 1848734214 w 1896"/>
              <a:gd name="T27" fmla="*/ 219649488 h 166"/>
              <a:gd name="T28" fmla="*/ 1976312218 w 1896"/>
              <a:gd name="T29" fmla="*/ 201153394 h 166"/>
              <a:gd name="T30" fmla="*/ 2124767896 w 1896"/>
              <a:gd name="T31" fmla="*/ 201153394 h 166"/>
              <a:gd name="T32" fmla="*/ 2147483647 w 1896"/>
              <a:gd name="T33" fmla="*/ 182655778 h 166"/>
              <a:gd name="T34" fmla="*/ 2147483647 w 1896"/>
              <a:gd name="T35" fmla="*/ 164159684 h 166"/>
              <a:gd name="T36" fmla="*/ 2147483647 w 1896"/>
              <a:gd name="T37" fmla="*/ 145662068 h 166"/>
              <a:gd name="T38" fmla="*/ 2147483647 w 1896"/>
              <a:gd name="T39" fmla="*/ 145662068 h 166"/>
              <a:gd name="T40" fmla="*/ 2147483647 w 1896"/>
              <a:gd name="T41" fmla="*/ 127165974 h 166"/>
              <a:gd name="T42" fmla="*/ 2147483647 w 1896"/>
              <a:gd name="T43" fmla="*/ 108668358 h 166"/>
              <a:gd name="T44" fmla="*/ 2147483647 w 1896"/>
              <a:gd name="T45" fmla="*/ 108668358 h 166"/>
              <a:gd name="T46" fmla="*/ 2147483647 w 1896"/>
              <a:gd name="T47" fmla="*/ 108668358 h 166"/>
              <a:gd name="T48" fmla="*/ 2147483647 w 1896"/>
              <a:gd name="T49" fmla="*/ 108668358 h 166"/>
              <a:gd name="T50" fmla="*/ 2147483647 w 1896"/>
              <a:gd name="T51" fmla="*/ 90172263 h 166"/>
              <a:gd name="T52" fmla="*/ 2147483647 w 1896"/>
              <a:gd name="T53" fmla="*/ 73987420 h 166"/>
              <a:gd name="T54" fmla="*/ 2147483647 w 1896"/>
              <a:gd name="T55" fmla="*/ 73987420 h 166"/>
              <a:gd name="T56" fmla="*/ 2147483647 w 1896"/>
              <a:gd name="T57" fmla="*/ 36993710 h 166"/>
              <a:gd name="T58" fmla="*/ 2147483647 w 1896"/>
              <a:gd name="T59" fmla="*/ 36993710 h 166"/>
              <a:gd name="T60" fmla="*/ 2147483647 w 1896"/>
              <a:gd name="T61" fmla="*/ 36993710 h 166"/>
              <a:gd name="T62" fmla="*/ 2147483647 w 1896"/>
              <a:gd name="T63" fmla="*/ 0 h 16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896"/>
              <a:gd name="T97" fmla="*/ 0 h 166"/>
              <a:gd name="T98" fmla="*/ 1896 w 1896"/>
              <a:gd name="T99" fmla="*/ 166 h 16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896" h="166">
                <a:moveTo>
                  <a:pt x="0" y="166"/>
                </a:moveTo>
                <a:lnTo>
                  <a:pt x="56" y="166"/>
                </a:lnTo>
                <a:lnTo>
                  <a:pt x="120" y="158"/>
                </a:lnTo>
                <a:lnTo>
                  <a:pt x="184" y="158"/>
                </a:lnTo>
                <a:lnTo>
                  <a:pt x="239" y="150"/>
                </a:lnTo>
                <a:lnTo>
                  <a:pt x="303" y="142"/>
                </a:lnTo>
                <a:lnTo>
                  <a:pt x="367" y="142"/>
                </a:lnTo>
                <a:lnTo>
                  <a:pt x="422" y="134"/>
                </a:lnTo>
                <a:lnTo>
                  <a:pt x="486" y="126"/>
                </a:lnTo>
                <a:lnTo>
                  <a:pt x="550" y="118"/>
                </a:lnTo>
                <a:lnTo>
                  <a:pt x="614" y="118"/>
                </a:lnTo>
                <a:lnTo>
                  <a:pt x="669" y="111"/>
                </a:lnTo>
                <a:lnTo>
                  <a:pt x="733" y="103"/>
                </a:lnTo>
                <a:lnTo>
                  <a:pt x="797" y="95"/>
                </a:lnTo>
                <a:lnTo>
                  <a:pt x="852" y="87"/>
                </a:lnTo>
                <a:lnTo>
                  <a:pt x="916" y="87"/>
                </a:lnTo>
                <a:lnTo>
                  <a:pt x="980" y="79"/>
                </a:lnTo>
                <a:lnTo>
                  <a:pt x="1036" y="71"/>
                </a:lnTo>
                <a:lnTo>
                  <a:pt x="1099" y="63"/>
                </a:lnTo>
                <a:lnTo>
                  <a:pt x="1163" y="63"/>
                </a:lnTo>
                <a:lnTo>
                  <a:pt x="1219" y="55"/>
                </a:lnTo>
                <a:lnTo>
                  <a:pt x="1282" y="47"/>
                </a:lnTo>
                <a:lnTo>
                  <a:pt x="1346" y="47"/>
                </a:lnTo>
                <a:lnTo>
                  <a:pt x="1402" y="47"/>
                </a:lnTo>
                <a:lnTo>
                  <a:pt x="1466" y="47"/>
                </a:lnTo>
                <a:lnTo>
                  <a:pt x="1529" y="39"/>
                </a:lnTo>
                <a:lnTo>
                  <a:pt x="1585" y="32"/>
                </a:lnTo>
                <a:lnTo>
                  <a:pt x="1649" y="32"/>
                </a:lnTo>
                <a:lnTo>
                  <a:pt x="1712" y="16"/>
                </a:lnTo>
                <a:lnTo>
                  <a:pt x="1776" y="16"/>
                </a:lnTo>
                <a:lnTo>
                  <a:pt x="1832" y="16"/>
                </a:lnTo>
                <a:lnTo>
                  <a:pt x="1896" y="0"/>
                </a:lnTo>
              </a:path>
            </a:pathLst>
          </a:custGeom>
          <a:noFill/>
          <a:ln w="23813">
            <a:solidFill>
              <a:srgbClr val="3399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47" name="Rectangle 81"/>
          <p:cNvSpPr>
            <a:spLocks noChangeArrowheads="1"/>
          </p:cNvSpPr>
          <p:nvPr/>
        </p:nvSpPr>
        <p:spPr bwMode="auto">
          <a:xfrm>
            <a:off x="1370013" y="4508500"/>
            <a:ext cx="1587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500">
                <a:solidFill>
                  <a:srgbClr val="000000"/>
                </a:solidFill>
                <a:cs typeface="Arial" charset="0"/>
              </a:rPr>
              <a:t> 0</a:t>
            </a:r>
            <a:endParaRPr lang="en-US" altLang="en-US">
              <a:cs typeface="Arial" charset="0"/>
            </a:endParaRPr>
          </a:p>
        </p:txBody>
      </p:sp>
      <p:sp>
        <p:nvSpPr>
          <p:cNvPr id="7248" name="Rectangle 82"/>
          <p:cNvSpPr>
            <a:spLocks noChangeArrowheads="1"/>
          </p:cNvSpPr>
          <p:nvPr/>
        </p:nvSpPr>
        <p:spPr bwMode="auto">
          <a:xfrm>
            <a:off x="1042988" y="3978275"/>
            <a:ext cx="4778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500">
                <a:solidFill>
                  <a:srgbClr val="000000"/>
                </a:solidFill>
                <a:cs typeface="Arial" charset="0"/>
              </a:rPr>
              <a:t>1 000</a:t>
            </a:r>
            <a:endParaRPr lang="en-US" altLang="en-US">
              <a:cs typeface="Arial" charset="0"/>
            </a:endParaRPr>
          </a:p>
        </p:txBody>
      </p:sp>
      <p:sp>
        <p:nvSpPr>
          <p:cNvPr id="7249" name="Rectangle 83"/>
          <p:cNvSpPr>
            <a:spLocks noChangeArrowheads="1"/>
          </p:cNvSpPr>
          <p:nvPr/>
        </p:nvSpPr>
        <p:spPr bwMode="auto">
          <a:xfrm>
            <a:off x="1042988" y="3438525"/>
            <a:ext cx="4778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500">
                <a:solidFill>
                  <a:srgbClr val="000000"/>
                </a:solidFill>
                <a:cs typeface="Arial" charset="0"/>
              </a:rPr>
              <a:t>2 000</a:t>
            </a:r>
            <a:endParaRPr lang="en-US" altLang="en-US">
              <a:cs typeface="Arial" charset="0"/>
            </a:endParaRPr>
          </a:p>
        </p:txBody>
      </p:sp>
      <p:sp>
        <p:nvSpPr>
          <p:cNvPr id="7250" name="Rectangle 84"/>
          <p:cNvSpPr>
            <a:spLocks noChangeArrowheads="1"/>
          </p:cNvSpPr>
          <p:nvPr/>
        </p:nvSpPr>
        <p:spPr bwMode="auto">
          <a:xfrm>
            <a:off x="1042988" y="2908300"/>
            <a:ext cx="4778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500">
                <a:solidFill>
                  <a:srgbClr val="000000"/>
                </a:solidFill>
                <a:cs typeface="Arial" charset="0"/>
              </a:rPr>
              <a:t>3 000</a:t>
            </a:r>
            <a:endParaRPr lang="en-US" altLang="en-US">
              <a:cs typeface="Arial" charset="0"/>
            </a:endParaRPr>
          </a:p>
        </p:txBody>
      </p:sp>
      <p:sp>
        <p:nvSpPr>
          <p:cNvPr id="7251" name="Rectangle 85"/>
          <p:cNvSpPr>
            <a:spLocks noChangeArrowheads="1"/>
          </p:cNvSpPr>
          <p:nvPr/>
        </p:nvSpPr>
        <p:spPr bwMode="auto">
          <a:xfrm>
            <a:off x="1042988" y="2378075"/>
            <a:ext cx="4778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500">
                <a:solidFill>
                  <a:srgbClr val="000000"/>
                </a:solidFill>
                <a:cs typeface="Arial" charset="0"/>
              </a:rPr>
              <a:t>4 000</a:t>
            </a:r>
            <a:endParaRPr lang="en-US" altLang="en-US">
              <a:cs typeface="Arial" charset="0"/>
            </a:endParaRPr>
          </a:p>
        </p:txBody>
      </p:sp>
      <p:sp>
        <p:nvSpPr>
          <p:cNvPr id="7252" name="Rectangle 86"/>
          <p:cNvSpPr>
            <a:spLocks noChangeArrowheads="1"/>
          </p:cNvSpPr>
          <p:nvPr/>
        </p:nvSpPr>
        <p:spPr bwMode="auto">
          <a:xfrm>
            <a:off x="1042988" y="1849438"/>
            <a:ext cx="4778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500">
                <a:solidFill>
                  <a:srgbClr val="000000"/>
                </a:solidFill>
                <a:cs typeface="Arial" charset="0"/>
              </a:rPr>
              <a:t>5 000</a:t>
            </a:r>
            <a:endParaRPr lang="en-US" altLang="en-US">
              <a:cs typeface="Arial" charset="0"/>
            </a:endParaRPr>
          </a:p>
        </p:txBody>
      </p:sp>
      <p:sp>
        <p:nvSpPr>
          <p:cNvPr id="7253" name="Rectangle 87"/>
          <p:cNvSpPr>
            <a:spLocks noChangeArrowheads="1"/>
          </p:cNvSpPr>
          <p:nvPr/>
        </p:nvSpPr>
        <p:spPr bwMode="auto">
          <a:xfrm>
            <a:off x="1042988" y="1306513"/>
            <a:ext cx="4778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500">
                <a:solidFill>
                  <a:srgbClr val="000000"/>
                </a:solidFill>
                <a:cs typeface="Arial" charset="0"/>
              </a:rPr>
              <a:t>6 000</a:t>
            </a:r>
            <a:endParaRPr lang="en-US" altLang="en-US">
              <a:cs typeface="Arial" charset="0"/>
            </a:endParaRPr>
          </a:p>
        </p:txBody>
      </p:sp>
      <p:sp>
        <p:nvSpPr>
          <p:cNvPr id="7254" name="Rectangle 88"/>
          <p:cNvSpPr>
            <a:spLocks noChangeArrowheads="1"/>
          </p:cNvSpPr>
          <p:nvPr/>
        </p:nvSpPr>
        <p:spPr bwMode="auto">
          <a:xfrm>
            <a:off x="1042988" y="777875"/>
            <a:ext cx="4778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500">
                <a:solidFill>
                  <a:srgbClr val="000000"/>
                </a:solidFill>
                <a:cs typeface="Arial" charset="0"/>
              </a:rPr>
              <a:t>7 000</a:t>
            </a:r>
            <a:endParaRPr lang="en-US" altLang="en-US">
              <a:cs typeface="Arial" charset="0"/>
            </a:endParaRPr>
          </a:p>
        </p:txBody>
      </p:sp>
      <p:sp>
        <p:nvSpPr>
          <p:cNvPr id="7255" name="Rectangle 89"/>
          <p:cNvSpPr>
            <a:spLocks noChangeArrowheads="1"/>
          </p:cNvSpPr>
          <p:nvPr/>
        </p:nvSpPr>
        <p:spPr bwMode="auto">
          <a:xfrm>
            <a:off x="1466850" y="4784725"/>
            <a:ext cx="4254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500">
                <a:solidFill>
                  <a:srgbClr val="000000"/>
                </a:solidFill>
                <a:cs typeface="Arial" charset="0"/>
              </a:rPr>
              <a:t>1970</a:t>
            </a:r>
            <a:endParaRPr lang="en-US" altLang="en-US">
              <a:cs typeface="Arial" charset="0"/>
            </a:endParaRPr>
          </a:p>
        </p:txBody>
      </p:sp>
      <p:sp>
        <p:nvSpPr>
          <p:cNvPr id="7256" name="Rectangle 90"/>
          <p:cNvSpPr>
            <a:spLocks noChangeArrowheads="1"/>
          </p:cNvSpPr>
          <p:nvPr/>
        </p:nvSpPr>
        <p:spPr bwMode="auto">
          <a:xfrm>
            <a:off x="2400300" y="4784725"/>
            <a:ext cx="4254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500">
                <a:solidFill>
                  <a:srgbClr val="000000"/>
                </a:solidFill>
                <a:cs typeface="Arial" charset="0"/>
              </a:rPr>
              <a:t>1980</a:t>
            </a:r>
            <a:endParaRPr lang="en-US" altLang="en-US">
              <a:cs typeface="Arial" charset="0"/>
            </a:endParaRPr>
          </a:p>
        </p:txBody>
      </p:sp>
      <p:sp>
        <p:nvSpPr>
          <p:cNvPr id="7257" name="Rectangle 91"/>
          <p:cNvSpPr>
            <a:spLocks noChangeArrowheads="1"/>
          </p:cNvSpPr>
          <p:nvPr/>
        </p:nvSpPr>
        <p:spPr bwMode="auto">
          <a:xfrm>
            <a:off x="3335338" y="4784725"/>
            <a:ext cx="4254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500">
                <a:solidFill>
                  <a:srgbClr val="000000"/>
                </a:solidFill>
                <a:cs typeface="Arial" charset="0"/>
              </a:rPr>
              <a:t>1990</a:t>
            </a:r>
            <a:endParaRPr lang="en-US" altLang="en-US">
              <a:cs typeface="Arial" charset="0"/>
            </a:endParaRPr>
          </a:p>
        </p:txBody>
      </p:sp>
      <p:sp>
        <p:nvSpPr>
          <p:cNvPr id="7258" name="Rectangle 92"/>
          <p:cNvSpPr>
            <a:spLocks noChangeArrowheads="1"/>
          </p:cNvSpPr>
          <p:nvPr/>
        </p:nvSpPr>
        <p:spPr bwMode="auto">
          <a:xfrm>
            <a:off x="4270375" y="4784725"/>
            <a:ext cx="4254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500">
                <a:solidFill>
                  <a:srgbClr val="000000"/>
                </a:solidFill>
                <a:cs typeface="Arial" charset="0"/>
              </a:rPr>
              <a:t>2000</a:t>
            </a:r>
            <a:endParaRPr lang="en-US" altLang="en-US">
              <a:cs typeface="Arial" charset="0"/>
            </a:endParaRPr>
          </a:p>
        </p:txBody>
      </p:sp>
      <p:sp>
        <p:nvSpPr>
          <p:cNvPr id="7259" name="Rectangle 93"/>
          <p:cNvSpPr>
            <a:spLocks noChangeArrowheads="1"/>
          </p:cNvSpPr>
          <p:nvPr/>
        </p:nvSpPr>
        <p:spPr bwMode="auto">
          <a:xfrm>
            <a:off x="5191125" y="4784725"/>
            <a:ext cx="4254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500">
                <a:solidFill>
                  <a:srgbClr val="000000"/>
                </a:solidFill>
                <a:cs typeface="Arial" charset="0"/>
              </a:rPr>
              <a:t>2010</a:t>
            </a:r>
            <a:endParaRPr lang="en-US" altLang="en-US">
              <a:cs typeface="Arial" charset="0"/>
            </a:endParaRPr>
          </a:p>
        </p:txBody>
      </p:sp>
      <p:sp>
        <p:nvSpPr>
          <p:cNvPr id="7260" name="Rectangle 94"/>
          <p:cNvSpPr>
            <a:spLocks noChangeArrowheads="1"/>
          </p:cNvSpPr>
          <p:nvPr/>
        </p:nvSpPr>
        <p:spPr bwMode="auto">
          <a:xfrm>
            <a:off x="6126163" y="4784725"/>
            <a:ext cx="4254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500">
                <a:solidFill>
                  <a:srgbClr val="000000"/>
                </a:solidFill>
                <a:cs typeface="Arial" charset="0"/>
              </a:rPr>
              <a:t>2020</a:t>
            </a:r>
            <a:endParaRPr lang="en-US" altLang="en-US">
              <a:cs typeface="Arial" charset="0"/>
            </a:endParaRPr>
          </a:p>
        </p:txBody>
      </p:sp>
      <p:sp>
        <p:nvSpPr>
          <p:cNvPr id="7261" name="Rectangle 95"/>
          <p:cNvSpPr>
            <a:spLocks noChangeArrowheads="1"/>
          </p:cNvSpPr>
          <p:nvPr/>
        </p:nvSpPr>
        <p:spPr bwMode="auto">
          <a:xfrm>
            <a:off x="7059613" y="4784725"/>
            <a:ext cx="4254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500">
                <a:solidFill>
                  <a:srgbClr val="000000"/>
                </a:solidFill>
                <a:cs typeface="Arial" charset="0"/>
              </a:rPr>
              <a:t>2030</a:t>
            </a:r>
            <a:endParaRPr lang="en-US" altLang="en-US">
              <a:cs typeface="Arial" charset="0"/>
            </a:endParaRPr>
          </a:p>
        </p:txBody>
      </p:sp>
      <p:sp>
        <p:nvSpPr>
          <p:cNvPr id="7262" name="Rectangle 96"/>
          <p:cNvSpPr>
            <a:spLocks noChangeArrowheads="1"/>
          </p:cNvSpPr>
          <p:nvPr/>
        </p:nvSpPr>
        <p:spPr bwMode="auto">
          <a:xfrm rot="-5400000">
            <a:off x="640557" y="2651919"/>
            <a:ext cx="42386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500">
                <a:solidFill>
                  <a:srgbClr val="000000"/>
                </a:solidFill>
                <a:cs typeface="Arial" charset="0"/>
              </a:rPr>
              <a:t>Mtoe</a:t>
            </a:r>
            <a:endParaRPr lang="en-US" altLang="en-US">
              <a:cs typeface="Arial" charset="0"/>
            </a:endParaRPr>
          </a:p>
        </p:txBody>
      </p:sp>
      <p:sp>
        <p:nvSpPr>
          <p:cNvPr id="7263" name="Line 97"/>
          <p:cNvSpPr>
            <a:spLocks noChangeShapeType="1"/>
          </p:cNvSpPr>
          <p:nvPr/>
        </p:nvSpPr>
        <p:spPr bwMode="auto">
          <a:xfrm flipV="1">
            <a:off x="5616575" y="1519238"/>
            <a:ext cx="0" cy="31400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97" name="Text Box 101"/>
          <p:cNvSpPr txBox="1">
            <a:spLocks noChangeArrowheads="1"/>
          </p:cNvSpPr>
          <p:nvPr/>
        </p:nvSpPr>
        <p:spPr bwMode="auto">
          <a:xfrm>
            <a:off x="539750" y="5057775"/>
            <a:ext cx="78486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CC0000"/>
                </a:solidFill>
                <a:latin typeface="Tahoma" pitchFamily="34" charset="0"/>
                <a:cs typeface="Arial" charset="0"/>
              </a:rPr>
              <a:t>IEA: Fossil fuels will continue to dominate the global energy mix, </a:t>
            </a:r>
          </a:p>
          <a:p>
            <a:pPr algn="ctr"/>
            <a:r>
              <a:rPr lang="en-US" altLang="en-US" sz="2400" b="1" dirty="0">
                <a:solidFill>
                  <a:srgbClr val="CC0000"/>
                </a:solidFill>
                <a:latin typeface="Tahoma" pitchFamily="34" charset="0"/>
                <a:cs typeface="Arial" charset="0"/>
              </a:rPr>
              <a:t>while oil remains the leading fuel!</a:t>
            </a:r>
            <a:endParaRPr lang="en-GB" altLang="en-US" sz="2400" b="1" dirty="0">
              <a:solidFill>
                <a:srgbClr val="CC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7266" name="Rectangle 102"/>
          <p:cNvSpPr>
            <a:spLocks noChangeArrowheads="1"/>
          </p:cNvSpPr>
          <p:nvPr/>
        </p:nvSpPr>
        <p:spPr bwMode="auto">
          <a:xfrm>
            <a:off x="1692275" y="549275"/>
            <a:ext cx="6192838" cy="838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en-US" sz="3200" b="1">
                <a:solidFill>
                  <a:srgbClr val="FF0000"/>
                </a:solidFill>
              </a:rPr>
              <a:t>PRIMARY ENERGY: TRENDS</a:t>
            </a:r>
            <a:br>
              <a:rPr lang="de-DE" altLang="en-US" sz="3200" b="1">
                <a:solidFill>
                  <a:srgbClr val="FF0000"/>
                </a:solidFill>
              </a:rPr>
            </a:br>
            <a:r>
              <a:rPr lang="de-DE" altLang="en-US" sz="3200" b="1">
                <a:solidFill>
                  <a:srgbClr val="FF0000"/>
                </a:solidFill>
              </a:rPr>
              <a:t> BY FUEL</a:t>
            </a:r>
            <a:br>
              <a:rPr lang="de-DE" altLang="en-US" sz="3200" b="1">
                <a:solidFill>
                  <a:srgbClr val="FF0000"/>
                </a:solidFill>
              </a:rPr>
            </a:br>
            <a:endParaRPr lang="de-DE" altLang="en-US" sz="3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49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9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Line 2"/>
          <p:cNvSpPr>
            <a:spLocks noChangeShapeType="1"/>
          </p:cNvSpPr>
          <p:nvPr/>
        </p:nvSpPr>
        <p:spPr bwMode="auto">
          <a:xfrm>
            <a:off x="609600" y="5867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9" name="Line 3"/>
          <p:cNvSpPr>
            <a:spLocks noChangeShapeType="1"/>
          </p:cNvSpPr>
          <p:nvPr/>
        </p:nvSpPr>
        <p:spPr bwMode="auto">
          <a:xfrm>
            <a:off x="8458200" y="5867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0" name="Freeform 4"/>
          <p:cNvSpPr>
            <a:spLocks/>
          </p:cNvSpPr>
          <p:nvPr/>
        </p:nvSpPr>
        <p:spPr bwMode="auto">
          <a:xfrm>
            <a:off x="609600" y="1739900"/>
            <a:ext cx="7620000" cy="4356100"/>
          </a:xfrm>
          <a:custGeom>
            <a:avLst/>
            <a:gdLst>
              <a:gd name="T0" fmla="*/ 0 w 4944"/>
              <a:gd name="T1" fmla="*/ 2147483647 h 2736"/>
              <a:gd name="T2" fmla="*/ 1938399150 w 4944"/>
              <a:gd name="T3" fmla="*/ 2147483647 h 2736"/>
              <a:gd name="T4" fmla="*/ 2147483647 w 4944"/>
              <a:gd name="T5" fmla="*/ 2147483647 h 2736"/>
              <a:gd name="T6" fmla="*/ 2147483647 w 4944"/>
              <a:gd name="T7" fmla="*/ 2147483647 h 2736"/>
              <a:gd name="T8" fmla="*/ 2147483647 w 4944"/>
              <a:gd name="T9" fmla="*/ 2147483647 h 2736"/>
              <a:gd name="T10" fmla="*/ 2147483647 w 4944"/>
              <a:gd name="T11" fmla="*/ 2147483647 h 2736"/>
              <a:gd name="T12" fmla="*/ 2147483647 w 4944"/>
              <a:gd name="T13" fmla="*/ 2147483647 h 2736"/>
              <a:gd name="T14" fmla="*/ 2147483647 w 4944"/>
              <a:gd name="T15" fmla="*/ 20279110 h 2736"/>
              <a:gd name="T16" fmla="*/ 2147483647 w 4944"/>
              <a:gd name="T17" fmla="*/ 2088770648 h 2736"/>
              <a:gd name="T18" fmla="*/ 2147483647 w 4944"/>
              <a:gd name="T19" fmla="*/ 2147483647 h 2736"/>
              <a:gd name="T20" fmla="*/ 2147483647 w 4944"/>
              <a:gd name="T21" fmla="*/ 2147483647 h 2736"/>
              <a:gd name="T22" fmla="*/ 2147483647 w 4944"/>
              <a:gd name="T23" fmla="*/ 2147483647 h 2736"/>
              <a:gd name="T24" fmla="*/ 2147483647 w 4944"/>
              <a:gd name="T25" fmla="*/ 2147483647 h 2736"/>
              <a:gd name="T26" fmla="*/ 2147483647 w 4944"/>
              <a:gd name="T27" fmla="*/ 2147483647 h 2736"/>
              <a:gd name="T28" fmla="*/ 2147483647 w 4944"/>
              <a:gd name="T29" fmla="*/ 2147483647 h 2736"/>
              <a:gd name="T30" fmla="*/ 2147483647 w 4944"/>
              <a:gd name="T31" fmla="*/ 2147483647 h 27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944"/>
              <a:gd name="T49" fmla="*/ 0 h 2736"/>
              <a:gd name="T50" fmla="*/ 4944 w 4944"/>
              <a:gd name="T51" fmla="*/ 2736 h 27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944" h="2736">
                <a:moveTo>
                  <a:pt x="0" y="2648"/>
                </a:moveTo>
                <a:cubicBezTo>
                  <a:pt x="292" y="2648"/>
                  <a:pt x="584" y="2648"/>
                  <a:pt x="816" y="2648"/>
                </a:cubicBezTo>
                <a:cubicBezTo>
                  <a:pt x="1048" y="2648"/>
                  <a:pt x="1216" y="2648"/>
                  <a:pt x="1392" y="2648"/>
                </a:cubicBezTo>
                <a:cubicBezTo>
                  <a:pt x="1568" y="2648"/>
                  <a:pt x="1768" y="2648"/>
                  <a:pt x="1872" y="2648"/>
                </a:cubicBezTo>
                <a:cubicBezTo>
                  <a:pt x="1976" y="2648"/>
                  <a:pt x="1952" y="2736"/>
                  <a:pt x="2016" y="2648"/>
                </a:cubicBezTo>
                <a:cubicBezTo>
                  <a:pt x="2080" y="2560"/>
                  <a:pt x="2200" y="2416"/>
                  <a:pt x="2256" y="2120"/>
                </a:cubicBezTo>
                <a:cubicBezTo>
                  <a:pt x="2312" y="1824"/>
                  <a:pt x="2320" y="1224"/>
                  <a:pt x="2352" y="872"/>
                </a:cubicBezTo>
                <a:cubicBezTo>
                  <a:pt x="2384" y="520"/>
                  <a:pt x="2424" y="16"/>
                  <a:pt x="2448" y="8"/>
                </a:cubicBezTo>
                <a:cubicBezTo>
                  <a:pt x="2472" y="0"/>
                  <a:pt x="2480" y="544"/>
                  <a:pt x="2496" y="824"/>
                </a:cubicBezTo>
                <a:cubicBezTo>
                  <a:pt x="2512" y="1104"/>
                  <a:pt x="2528" y="1472"/>
                  <a:pt x="2544" y="1688"/>
                </a:cubicBezTo>
                <a:cubicBezTo>
                  <a:pt x="2560" y="1904"/>
                  <a:pt x="2568" y="1984"/>
                  <a:pt x="2592" y="2120"/>
                </a:cubicBezTo>
                <a:cubicBezTo>
                  <a:pt x="2616" y="2256"/>
                  <a:pt x="2632" y="2416"/>
                  <a:pt x="2688" y="2504"/>
                </a:cubicBezTo>
                <a:cubicBezTo>
                  <a:pt x="2744" y="2592"/>
                  <a:pt x="2744" y="2624"/>
                  <a:pt x="2928" y="2648"/>
                </a:cubicBezTo>
                <a:cubicBezTo>
                  <a:pt x="3112" y="2672"/>
                  <a:pt x="3496" y="2648"/>
                  <a:pt x="3792" y="2648"/>
                </a:cubicBezTo>
                <a:cubicBezTo>
                  <a:pt x="4088" y="2648"/>
                  <a:pt x="4512" y="2648"/>
                  <a:pt x="4704" y="2648"/>
                </a:cubicBezTo>
                <a:cubicBezTo>
                  <a:pt x="4896" y="2648"/>
                  <a:pt x="4936" y="2656"/>
                  <a:pt x="4944" y="2648"/>
                </a:cubicBezTo>
              </a:path>
            </a:pathLst>
          </a:custGeom>
          <a:noFill/>
          <a:ln w="730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1" name="Line 5"/>
          <p:cNvSpPr>
            <a:spLocks noChangeShapeType="1"/>
          </p:cNvSpPr>
          <p:nvPr/>
        </p:nvSpPr>
        <p:spPr bwMode="auto">
          <a:xfrm>
            <a:off x="3505200" y="5943600"/>
            <a:ext cx="4953000" cy="0"/>
          </a:xfrm>
          <a:prstGeom prst="line">
            <a:avLst/>
          </a:prstGeom>
          <a:noFill/>
          <a:ln w="730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2" name="Line 6"/>
          <p:cNvSpPr>
            <a:spLocks noChangeShapeType="1"/>
          </p:cNvSpPr>
          <p:nvPr/>
        </p:nvSpPr>
        <p:spPr bwMode="auto">
          <a:xfrm>
            <a:off x="609600" y="6019800"/>
            <a:ext cx="7848600" cy="0"/>
          </a:xfrm>
          <a:prstGeom prst="line">
            <a:avLst/>
          </a:prstGeom>
          <a:noFill/>
          <a:ln w="730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3" name="Freeform 7"/>
          <p:cNvSpPr>
            <a:spLocks/>
          </p:cNvSpPr>
          <p:nvPr/>
        </p:nvSpPr>
        <p:spPr bwMode="auto">
          <a:xfrm>
            <a:off x="3657600" y="1557338"/>
            <a:ext cx="1447800" cy="4462462"/>
          </a:xfrm>
          <a:custGeom>
            <a:avLst/>
            <a:gdLst>
              <a:gd name="T0" fmla="*/ 0 w 840"/>
              <a:gd name="T1" fmla="*/ 2147483647 h 2592"/>
              <a:gd name="T2" fmla="*/ 106945884 w 840"/>
              <a:gd name="T3" fmla="*/ 2147483647 h 2592"/>
              <a:gd name="T4" fmla="*/ 356484555 w 840"/>
              <a:gd name="T5" fmla="*/ 2147483647 h 2592"/>
              <a:gd name="T6" fmla="*/ 427780087 w 840"/>
              <a:gd name="T7" fmla="*/ 2147483647 h 2592"/>
              <a:gd name="T8" fmla="*/ 499077343 w 840"/>
              <a:gd name="T9" fmla="*/ 2147483647 h 2592"/>
              <a:gd name="T10" fmla="*/ 570374599 w 840"/>
              <a:gd name="T11" fmla="*/ 2147483647 h 2592"/>
              <a:gd name="T12" fmla="*/ 606023226 w 840"/>
              <a:gd name="T13" fmla="*/ 2147483647 h 2592"/>
              <a:gd name="T14" fmla="*/ 712967386 w 840"/>
              <a:gd name="T15" fmla="*/ 2147483647 h 2592"/>
              <a:gd name="T16" fmla="*/ 926857430 w 840"/>
              <a:gd name="T17" fmla="*/ 2147483647 h 2592"/>
              <a:gd name="T18" fmla="*/ 1069451941 w 840"/>
              <a:gd name="T19" fmla="*/ 426817618 h 2592"/>
              <a:gd name="T20" fmla="*/ 1212044729 w 840"/>
              <a:gd name="T21" fmla="*/ 0 h 2592"/>
              <a:gd name="T22" fmla="*/ 1354639241 w 840"/>
              <a:gd name="T23" fmla="*/ 1280451133 h 2592"/>
              <a:gd name="T24" fmla="*/ 1497232029 w 840"/>
              <a:gd name="T25" fmla="*/ 2147483647 h 2592"/>
              <a:gd name="T26" fmla="*/ 1639824816 w 840"/>
              <a:gd name="T27" fmla="*/ 2147483647 h 2592"/>
              <a:gd name="T28" fmla="*/ 1925012116 w 840"/>
              <a:gd name="T29" fmla="*/ 2147483647 h 2592"/>
              <a:gd name="T30" fmla="*/ 2147483647 w 840"/>
              <a:gd name="T31" fmla="*/ 2147483647 h 2592"/>
              <a:gd name="T32" fmla="*/ 0 w 840"/>
              <a:gd name="T33" fmla="*/ 2147483647 h 259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840"/>
              <a:gd name="T52" fmla="*/ 0 h 2592"/>
              <a:gd name="T53" fmla="*/ 840 w 840"/>
              <a:gd name="T54" fmla="*/ 2592 h 259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840" h="2592">
                <a:moveTo>
                  <a:pt x="0" y="2556"/>
                </a:moveTo>
                <a:cubicBezTo>
                  <a:pt x="12" y="2552"/>
                  <a:pt x="27" y="2553"/>
                  <a:pt x="36" y="2544"/>
                </a:cubicBezTo>
                <a:cubicBezTo>
                  <a:pt x="56" y="2524"/>
                  <a:pt x="94" y="2462"/>
                  <a:pt x="120" y="2436"/>
                </a:cubicBezTo>
                <a:cubicBezTo>
                  <a:pt x="132" y="2401"/>
                  <a:pt x="132" y="2363"/>
                  <a:pt x="144" y="2328"/>
                </a:cubicBezTo>
                <a:cubicBezTo>
                  <a:pt x="149" y="2314"/>
                  <a:pt x="162" y="2305"/>
                  <a:pt x="168" y="2292"/>
                </a:cubicBezTo>
                <a:cubicBezTo>
                  <a:pt x="178" y="2269"/>
                  <a:pt x="184" y="2244"/>
                  <a:pt x="192" y="2220"/>
                </a:cubicBezTo>
                <a:cubicBezTo>
                  <a:pt x="196" y="2208"/>
                  <a:pt x="204" y="2184"/>
                  <a:pt x="204" y="2184"/>
                </a:cubicBezTo>
                <a:cubicBezTo>
                  <a:pt x="214" y="2103"/>
                  <a:pt x="240" y="2025"/>
                  <a:pt x="240" y="1944"/>
                </a:cubicBezTo>
                <a:lnTo>
                  <a:pt x="312" y="816"/>
                </a:lnTo>
                <a:lnTo>
                  <a:pt x="360" y="144"/>
                </a:lnTo>
                <a:lnTo>
                  <a:pt x="408" y="0"/>
                </a:lnTo>
                <a:lnTo>
                  <a:pt x="456" y="432"/>
                </a:lnTo>
                <a:lnTo>
                  <a:pt x="504" y="1392"/>
                </a:lnTo>
                <a:lnTo>
                  <a:pt x="552" y="1920"/>
                </a:lnTo>
                <a:lnTo>
                  <a:pt x="648" y="2448"/>
                </a:lnTo>
                <a:lnTo>
                  <a:pt x="840" y="2592"/>
                </a:lnTo>
                <a:lnTo>
                  <a:pt x="0" y="255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4" name="Oval 8"/>
          <p:cNvSpPr>
            <a:spLocks noChangeArrowheads="1"/>
          </p:cNvSpPr>
          <p:nvPr/>
        </p:nvSpPr>
        <p:spPr bwMode="auto">
          <a:xfrm>
            <a:off x="4267200" y="1219200"/>
            <a:ext cx="152400" cy="9906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en-US"/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>
            <a:off x="4343400" y="5867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>
            <a:off x="2590800" y="5867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7" name="Line 11"/>
          <p:cNvSpPr>
            <a:spLocks noChangeShapeType="1"/>
          </p:cNvSpPr>
          <p:nvPr/>
        </p:nvSpPr>
        <p:spPr bwMode="auto">
          <a:xfrm>
            <a:off x="6477000" y="5867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2133600" y="6096000"/>
            <a:ext cx="1044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de-DE" altLang="en-US" sz="2400" b="1"/>
              <a:t>1000</a:t>
            </a:r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3962400" y="6096000"/>
            <a:ext cx="1044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de-DE" altLang="en-US" sz="2400" b="1"/>
              <a:t>2000</a:t>
            </a:r>
          </a:p>
        </p:txBody>
      </p:sp>
      <p:sp>
        <p:nvSpPr>
          <p:cNvPr id="9230" name="Text Box 14"/>
          <p:cNvSpPr txBox="1">
            <a:spLocks noChangeArrowheads="1"/>
          </p:cNvSpPr>
          <p:nvPr/>
        </p:nvSpPr>
        <p:spPr bwMode="auto">
          <a:xfrm>
            <a:off x="7848600" y="6096000"/>
            <a:ext cx="1044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de-DE" altLang="en-US" sz="2400" b="1"/>
              <a:t>4000</a:t>
            </a:r>
          </a:p>
        </p:txBody>
      </p:sp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5943600" y="6096000"/>
            <a:ext cx="1044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de-DE" altLang="en-US" sz="2400" b="1"/>
              <a:t>3000</a:t>
            </a:r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457200" y="6096000"/>
            <a:ext cx="1044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de-DE" altLang="en-US" sz="2400" b="1"/>
              <a:t>0</a:t>
            </a:r>
          </a:p>
        </p:txBody>
      </p:sp>
      <p:sp>
        <p:nvSpPr>
          <p:cNvPr id="9233" name="Line 17"/>
          <p:cNvSpPr>
            <a:spLocks noChangeShapeType="1"/>
          </p:cNvSpPr>
          <p:nvPr/>
        </p:nvSpPr>
        <p:spPr bwMode="auto">
          <a:xfrm>
            <a:off x="4343400" y="990600"/>
            <a:ext cx="0" cy="480060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4" name="Text Box 18"/>
          <p:cNvSpPr txBox="1">
            <a:spLocks noChangeArrowheads="1"/>
          </p:cNvSpPr>
          <p:nvPr/>
        </p:nvSpPr>
        <p:spPr bwMode="auto">
          <a:xfrm>
            <a:off x="5029200" y="6400800"/>
            <a:ext cx="1044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de-DE" altLang="en-US" sz="2400" b="1"/>
              <a:t>Zeit</a:t>
            </a:r>
          </a:p>
        </p:txBody>
      </p:sp>
      <p:sp>
        <p:nvSpPr>
          <p:cNvPr id="9235" name="Freeform 19"/>
          <p:cNvSpPr>
            <a:spLocks/>
          </p:cNvSpPr>
          <p:nvPr/>
        </p:nvSpPr>
        <p:spPr bwMode="auto">
          <a:xfrm>
            <a:off x="4648200" y="4876800"/>
            <a:ext cx="2819400" cy="1066800"/>
          </a:xfrm>
          <a:custGeom>
            <a:avLst/>
            <a:gdLst>
              <a:gd name="T0" fmla="*/ 0 w 768"/>
              <a:gd name="T1" fmla="*/ 0 h 672"/>
              <a:gd name="T2" fmla="*/ 646894443 w 768"/>
              <a:gd name="T3" fmla="*/ 604837500 h 672"/>
              <a:gd name="T4" fmla="*/ 1940679658 w 768"/>
              <a:gd name="T5" fmla="*/ 1088707500 h 672"/>
              <a:gd name="T6" fmla="*/ 2147483647 w 768"/>
              <a:gd name="T7" fmla="*/ 1451610000 h 672"/>
              <a:gd name="T8" fmla="*/ 2147483647 w 768"/>
              <a:gd name="T9" fmla="*/ 1572577500 h 672"/>
              <a:gd name="T10" fmla="*/ 2147483647 w 768"/>
              <a:gd name="T11" fmla="*/ 1693545000 h 672"/>
              <a:gd name="T12" fmla="*/ 0 w 768"/>
              <a:gd name="T13" fmla="*/ 1693545000 h 672"/>
              <a:gd name="T14" fmla="*/ 0 w 768"/>
              <a:gd name="T15" fmla="*/ 0 h 6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68"/>
              <a:gd name="T25" fmla="*/ 0 h 672"/>
              <a:gd name="T26" fmla="*/ 768 w 768"/>
              <a:gd name="T27" fmla="*/ 672 h 6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68" h="672">
                <a:moveTo>
                  <a:pt x="0" y="0"/>
                </a:moveTo>
                <a:lnTo>
                  <a:pt x="48" y="240"/>
                </a:lnTo>
                <a:lnTo>
                  <a:pt x="144" y="432"/>
                </a:lnTo>
                <a:lnTo>
                  <a:pt x="336" y="576"/>
                </a:lnTo>
                <a:lnTo>
                  <a:pt x="528" y="624"/>
                </a:lnTo>
                <a:lnTo>
                  <a:pt x="768" y="672"/>
                </a:lnTo>
                <a:lnTo>
                  <a:pt x="0" y="67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6" name="Text Box 20"/>
          <p:cNvSpPr txBox="1">
            <a:spLocks noChangeArrowheads="1"/>
          </p:cNvSpPr>
          <p:nvPr/>
        </p:nvSpPr>
        <p:spPr bwMode="auto">
          <a:xfrm>
            <a:off x="1501775" y="188640"/>
            <a:ext cx="65913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en-US" sz="4000" b="1" dirty="0" err="1">
                <a:solidFill>
                  <a:srgbClr val="0000FF"/>
                </a:solidFill>
              </a:rPr>
              <a:t>Oil</a:t>
            </a:r>
            <a:r>
              <a:rPr lang="de-DE" altLang="en-US" sz="4000" b="1" dirty="0">
                <a:solidFill>
                  <a:srgbClr val="0000FF"/>
                </a:solidFill>
              </a:rPr>
              <a:t> </a:t>
            </a:r>
            <a:r>
              <a:rPr lang="de-DE" altLang="en-US" sz="4000" b="1" dirty="0" err="1">
                <a:solidFill>
                  <a:srgbClr val="0000FF"/>
                </a:solidFill>
              </a:rPr>
              <a:t>consumption</a:t>
            </a:r>
            <a:r>
              <a:rPr lang="de-DE" altLang="en-US" sz="4000" b="1" dirty="0">
                <a:solidFill>
                  <a:srgbClr val="0000FF"/>
                </a:solidFill>
              </a:rPr>
              <a:t> </a:t>
            </a:r>
            <a:r>
              <a:rPr lang="de-DE" altLang="en-US" sz="4000" b="1" dirty="0" err="1">
                <a:solidFill>
                  <a:srgbClr val="0000FF"/>
                </a:solidFill>
              </a:rPr>
              <a:t>over</a:t>
            </a:r>
            <a:r>
              <a:rPr lang="de-DE" altLang="en-US" sz="4000" b="1" dirty="0">
                <a:solidFill>
                  <a:srgbClr val="0000FF"/>
                </a:solidFill>
              </a:rPr>
              <a:t> time</a:t>
            </a:r>
            <a:endParaRPr lang="de-DE" altLang="en-US" sz="2400" dirty="0">
              <a:latin typeface="Times New Roman" pitchFamily="18" charset="0"/>
            </a:endParaRPr>
          </a:p>
        </p:txBody>
      </p:sp>
      <p:sp>
        <p:nvSpPr>
          <p:cNvPr id="9237" name="Line 21"/>
          <p:cNvSpPr>
            <a:spLocks noChangeShapeType="1"/>
          </p:cNvSpPr>
          <p:nvPr/>
        </p:nvSpPr>
        <p:spPr bwMode="auto">
          <a:xfrm>
            <a:off x="5867400" y="6629400"/>
            <a:ext cx="2438400" cy="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A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A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1408</Words>
  <Application>Microsoft Office PowerPoint</Application>
  <PresentationFormat>Bildschirmpräsentation (4:3)</PresentationFormat>
  <Paragraphs>543</Paragraphs>
  <Slides>41</Slides>
  <Notes>14</Notes>
  <HiddenSlides>11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41</vt:i4>
      </vt:variant>
    </vt:vector>
  </HeadingPairs>
  <TitlesOfParts>
    <vt:vector size="44" baseType="lpstr">
      <vt:lpstr>Standarddesign</vt:lpstr>
      <vt:lpstr>Document</vt:lpstr>
      <vt:lpstr>Slide</vt:lpstr>
      <vt:lpstr>PowerPoint-Präsentation</vt:lpstr>
      <vt:lpstr>PowerPoint-Präsentation</vt:lpstr>
      <vt:lpstr>PowerPoint-Präsentation</vt:lpstr>
      <vt:lpstr>PowerPoint-Präsentation</vt:lpstr>
      <vt:lpstr>The Key Energy Challenges</vt:lpstr>
      <vt:lpstr>PowerPoint-Präsentation</vt:lpstr>
      <vt:lpstr>PowerPoint-Präsentation</vt:lpstr>
      <vt:lpstr>PowerPoint-Präsentation</vt:lpstr>
      <vt:lpstr>PowerPoint-Präsentation</vt:lpstr>
      <vt:lpstr>Oil reserves in the Middle East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What is an  energy system?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TU - Wien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Reinhard Haas</dc:creator>
  <cp:lastModifiedBy>haas</cp:lastModifiedBy>
  <cp:revision>120</cp:revision>
  <dcterms:created xsi:type="dcterms:W3CDTF">2006-09-26T11:56:30Z</dcterms:created>
  <dcterms:modified xsi:type="dcterms:W3CDTF">2017-01-29T21:34:30Z</dcterms:modified>
</cp:coreProperties>
</file>